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536" r:id="rId2"/>
    <p:sldId id="516" r:id="rId3"/>
    <p:sldId id="517" r:id="rId4"/>
    <p:sldId id="484" r:id="rId5"/>
    <p:sldId id="485" r:id="rId6"/>
    <p:sldId id="488" r:id="rId7"/>
    <p:sldId id="486" r:id="rId8"/>
    <p:sldId id="487" r:id="rId9"/>
    <p:sldId id="490" r:id="rId10"/>
    <p:sldId id="491" r:id="rId11"/>
    <p:sldId id="533" r:id="rId12"/>
    <p:sldId id="495" r:id="rId13"/>
    <p:sldId id="496" r:id="rId14"/>
    <p:sldId id="497" r:id="rId15"/>
    <p:sldId id="498" r:id="rId16"/>
    <p:sldId id="499" r:id="rId17"/>
    <p:sldId id="500" r:id="rId18"/>
    <p:sldId id="501" r:id="rId19"/>
    <p:sldId id="504" r:id="rId20"/>
    <p:sldId id="502" r:id="rId21"/>
    <p:sldId id="503" r:id="rId22"/>
    <p:sldId id="505" r:id="rId23"/>
    <p:sldId id="506" r:id="rId24"/>
    <p:sldId id="523" r:id="rId25"/>
    <p:sldId id="510" r:id="rId26"/>
    <p:sldId id="524" r:id="rId27"/>
    <p:sldId id="511" r:id="rId28"/>
    <p:sldId id="527" r:id="rId29"/>
    <p:sldId id="528" r:id="rId30"/>
    <p:sldId id="489" r:id="rId31"/>
    <p:sldId id="507" r:id="rId32"/>
    <p:sldId id="470" r:id="rId33"/>
    <p:sldId id="471" r:id="rId34"/>
    <p:sldId id="534" r:id="rId35"/>
    <p:sldId id="535" r:id="rId36"/>
    <p:sldId id="483" r:id="rId37"/>
    <p:sldId id="512" r:id="rId38"/>
    <p:sldId id="519" r:id="rId39"/>
    <p:sldId id="520" r:id="rId40"/>
    <p:sldId id="513" r:id="rId41"/>
    <p:sldId id="521" r:id="rId42"/>
    <p:sldId id="514" r:id="rId43"/>
    <p:sldId id="421" r:id="rId44"/>
    <p:sldId id="492" r:id="rId45"/>
    <p:sldId id="531" r:id="rId46"/>
    <p:sldId id="493" r:id="rId47"/>
    <p:sldId id="525" r:id="rId48"/>
    <p:sldId id="530" r:id="rId49"/>
    <p:sldId id="526" r:id="rId5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2167" autoAdjust="0"/>
  </p:normalViewPr>
  <p:slideViewPr>
    <p:cSldViewPr>
      <p:cViewPr>
        <p:scale>
          <a:sx n="100" d="100"/>
          <a:sy n="100" d="100"/>
        </p:scale>
        <p:origin x="-1956" y="-258"/>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D4C3C72-25AE-4059-9B22-E6667352176C}" type="datetimeFigureOut">
              <a:rPr lang="en-US" smtClean="0"/>
              <a:t>10/28/2013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A2BA2FC-36C8-4E2B-B4B9-2078E800A85B}" type="slidenum">
              <a:rPr lang="en-US" smtClean="0"/>
              <a:t>‹#›</a:t>
            </a:fld>
            <a:endParaRPr lang="en-US"/>
          </a:p>
        </p:txBody>
      </p:sp>
    </p:spTree>
    <p:extLst>
      <p:ext uri="{BB962C8B-B14F-4D97-AF65-F5344CB8AC3E}">
        <p14:creationId xmlns:p14="http://schemas.microsoft.com/office/powerpoint/2010/main" val="3211820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6207B9D-BB77-4FE5-A9F5-0999D36B7C0C}" type="datetimeFigureOut">
              <a:rPr lang="en-US" smtClean="0"/>
              <a:pPr/>
              <a:t>10/28/2013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61497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2334082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2183245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420179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1660723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1923164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6303053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38415718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2286361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2206740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3956084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25776261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2916498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25052144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13294970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23</a:t>
            </a:fld>
            <a:endParaRPr lang="en-US"/>
          </a:p>
        </p:txBody>
      </p:sp>
    </p:spTree>
    <p:extLst>
      <p:ext uri="{BB962C8B-B14F-4D97-AF65-F5344CB8AC3E}">
        <p14:creationId xmlns:p14="http://schemas.microsoft.com/office/powerpoint/2010/main" val="25253040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24</a:t>
            </a:fld>
            <a:endParaRPr lang="en-US"/>
          </a:p>
        </p:txBody>
      </p:sp>
    </p:spTree>
    <p:extLst>
      <p:ext uri="{BB962C8B-B14F-4D97-AF65-F5344CB8AC3E}">
        <p14:creationId xmlns:p14="http://schemas.microsoft.com/office/powerpoint/2010/main" val="3694751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25</a:t>
            </a:fld>
            <a:endParaRPr lang="en-US"/>
          </a:p>
        </p:txBody>
      </p:sp>
    </p:spTree>
    <p:extLst>
      <p:ext uri="{BB962C8B-B14F-4D97-AF65-F5344CB8AC3E}">
        <p14:creationId xmlns:p14="http://schemas.microsoft.com/office/powerpoint/2010/main" val="4543974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26</a:t>
            </a:fld>
            <a:endParaRPr lang="en-US"/>
          </a:p>
        </p:txBody>
      </p:sp>
    </p:spTree>
    <p:extLst>
      <p:ext uri="{BB962C8B-B14F-4D97-AF65-F5344CB8AC3E}">
        <p14:creationId xmlns:p14="http://schemas.microsoft.com/office/powerpoint/2010/main" val="4318877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27</a:t>
            </a:fld>
            <a:endParaRPr lang="en-US"/>
          </a:p>
        </p:txBody>
      </p:sp>
    </p:spTree>
    <p:extLst>
      <p:ext uri="{BB962C8B-B14F-4D97-AF65-F5344CB8AC3E}">
        <p14:creationId xmlns:p14="http://schemas.microsoft.com/office/powerpoint/2010/main" val="7107316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28</a:t>
            </a:fld>
            <a:endParaRPr lang="en-US"/>
          </a:p>
        </p:txBody>
      </p:sp>
    </p:spTree>
    <p:extLst>
      <p:ext uri="{BB962C8B-B14F-4D97-AF65-F5344CB8AC3E}">
        <p14:creationId xmlns:p14="http://schemas.microsoft.com/office/powerpoint/2010/main" val="41236937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29</a:t>
            </a:fld>
            <a:endParaRPr lang="en-US"/>
          </a:p>
        </p:txBody>
      </p:sp>
    </p:spTree>
    <p:extLst>
      <p:ext uri="{BB962C8B-B14F-4D97-AF65-F5344CB8AC3E}">
        <p14:creationId xmlns:p14="http://schemas.microsoft.com/office/powerpoint/2010/main" val="2172616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1685329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30</a:t>
            </a:fld>
            <a:endParaRPr lang="en-US"/>
          </a:p>
        </p:txBody>
      </p:sp>
    </p:spTree>
    <p:extLst>
      <p:ext uri="{BB962C8B-B14F-4D97-AF65-F5344CB8AC3E}">
        <p14:creationId xmlns:p14="http://schemas.microsoft.com/office/powerpoint/2010/main" val="6378448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31</a:t>
            </a:fld>
            <a:endParaRPr lang="en-US"/>
          </a:p>
        </p:txBody>
      </p:sp>
    </p:spTree>
    <p:extLst>
      <p:ext uri="{BB962C8B-B14F-4D97-AF65-F5344CB8AC3E}">
        <p14:creationId xmlns:p14="http://schemas.microsoft.com/office/powerpoint/2010/main" val="38343308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32</a:t>
            </a:fld>
            <a:endParaRPr lang="en-US"/>
          </a:p>
        </p:txBody>
      </p:sp>
    </p:spTree>
    <p:extLst>
      <p:ext uri="{BB962C8B-B14F-4D97-AF65-F5344CB8AC3E}">
        <p14:creationId xmlns:p14="http://schemas.microsoft.com/office/powerpoint/2010/main" val="2331673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defTabSz="931774">
              <a:spcBef>
                <a:spcPct val="0"/>
              </a:spcBef>
              <a:defRPr/>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33</a:t>
            </a:fld>
            <a:endParaRPr lang="en-US"/>
          </a:p>
        </p:txBody>
      </p:sp>
    </p:spTree>
    <p:extLst>
      <p:ext uri="{BB962C8B-B14F-4D97-AF65-F5344CB8AC3E}">
        <p14:creationId xmlns:p14="http://schemas.microsoft.com/office/powerpoint/2010/main" val="36150741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34</a:t>
            </a:fld>
            <a:endParaRPr lang="en-US"/>
          </a:p>
        </p:txBody>
      </p:sp>
    </p:spTree>
    <p:extLst>
      <p:ext uri="{BB962C8B-B14F-4D97-AF65-F5344CB8AC3E}">
        <p14:creationId xmlns:p14="http://schemas.microsoft.com/office/powerpoint/2010/main" val="18976390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defTabSz="931774">
              <a:spcBef>
                <a:spcPct val="0"/>
              </a:spcBef>
              <a:defRPr/>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35</a:t>
            </a:fld>
            <a:endParaRPr lang="en-US"/>
          </a:p>
        </p:txBody>
      </p:sp>
    </p:spTree>
    <p:extLst>
      <p:ext uri="{BB962C8B-B14F-4D97-AF65-F5344CB8AC3E}">
        <p14:creationId xmlns:p14="http://schemas.microsoft.com/office/powerpoint/2010/main" val="31539103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36</a:t>
            </a:fld>
            <a:endParaRPr lang="en-US"/>
          </a:p>
        </p:txBody>
      </p:sp>
    </p:spTree>
    <p:extLst>
      <p:ext uri="{BB962C8B-B14F-4D97-AF65-F5344CB8AC3E}">
        <p14:creationId xmlns:p14="http://schemas.microsoft.com/office/powerpoint/2010/main" val="11960481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37</a:t>
            </a:fld>
            <a:endParaRPr lang="en-US"/>
          </a:p>
        </p:txBody>
      </p:sp>
    </p:spTree>
    <p:extLst>
      <p:ext uri="{BB962C8B-B14F-4D97-AF65-F5344CB8AC3E}">
        <p14:creationId xmlns:p14="http://schemas.microsoft.com/office/powerpoint/2010/main" val="4606491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38</a:t>
            </a:fld>
            <a:endParaRPr lang="en-US"/>
          </a:p>
        </p:txBody>
      </p:sp>
    </p:spTree>
    <p:extLst>
      <p:ext uri="{BB962C8B-B14F-4D97-AF65-F5344CB8AC3E}">
        <p14:creationId xmlns:p14="http://schemas.microsoft.com/office/powerpoint/2010/main" val="19162210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39</a:t>
            </a:fld>
            <a:endParaRPr lang="en-US"/>
          </a:p>
        </p:txBody>
      </p:sp>
    </p:spTree>
    <p:extLst>
      <p:ext uri="{BB962C8B-B14F-4D97-AF65-F5344CB8AC3E}">
        <p14:creationId xmlns:p14="http://schemas.microsoft.com/office/powerpoint/2010/main" val="2887479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41259725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40</a:t>
            </a:fld>
            <a:endParaRPr lang="en-US"/>
          </a:p>
        </p:txBody>
      </p:sp>
    </p:spTree>
    <p:extLst>
      <p:ext uri="{BB962C8B-B14F-4D97-AF65-F5344CB8AC3E}">
        <p14:creationId xmlns:p14="http://schemas.microsoft.com/office/powerpoint/2010/main" val="27175379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41</a:t>
            </a:fld>
            <a:endParaRPr lang="en-US"/>
          </a:p>
        </p:txBody>
      </p:sp>
    </p:spTree>
    <p:extLst>
      <p:ext uri="{BB962C8B-B14F-4D97-AF65-F5344CB8AC3E}">
        <p14:creationId xmlns:p14="http://schemas.microsoft.com/office/powerpoint/2010/main" val="92464400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42</a:t>
            </a:fld>
            <a:endParaRPr lang="en-US"/>
          </a:p>
        </p:txBody>
      </p:sp>
    </p:spTree>
    <p:extLst>
      <p:ext uri="{BB962C8B-B14F-4D97-AF65-F5344CB8AC3E}">
        <p14:creationId xmlns:p14="http://schemas.microsoft.com/office/powerpoint/2010/main" val="151532743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43</a:t>
            </a:fld>
            <a:endParaRPr lang="en-US"/>
          </a:p>
        </p:txBody>
      </p:sp>
    </p:spTree>
    <p:extLst>
      <p:ext uri="{BB962C8B-B14F-4D97-AF65-F5344CB8AC3E}">
        <p14:creationId xmlns:p14="http://schemas.microsoft.com/office/powerpoint/2010/main" val="117473679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44</a:t>
            </a:fld>
            <a:endParaRPr lang="en-US"/>
          </a:p>
        </p:txBody>
      </p:sp>
    </p:spTree>
    <p:extLst>
      <p:ext uri="{BB962C8B-B14F-4D97-AF65-F5344CB8AC3E}">
        <p14:creationId xmlns:p14="http://schemas.microsoft.com/office/powerpoint/2010/main" val="276570165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45</a:t>
            </a:fld>
            <a:endParaRPr lang="en-US"/>
          </a:p>
        </p:txBody>
      </p:sp>
    </p:spTree>
    <p:extLst>
      <p:ext uri="{BB962C8B-B14F-4D97-AF65-F5344CB8AC3E}">
        <p14:creationId xmlns:p14="http://schemas.microsoft.com/office/powerpoint/2010/main" val="248764726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46</a:t>
            </a:fld>
            <a:endParaRPr lang="en-US"/>
          </a:p>
        </p:txBody>
      </p:sp>
    </p:spTree>
    <p:extLst>
      <p:ext uri="{BB962C8B-B14F-4D97-AF65-F5344CB8AC3E}">
        <p14:creationId xmlns:p14="http://schemas.microsoft.com/office/powerpoint/2010/main" val="22128596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47</a:t>
            </a:fld>
            <a:endParaRPr lang="en-US"/>
          </a:p>
        </p:txBody>
      </p:sp>
    </p:spTree>
    <p:extLst>
      <p:ext uri="{BB962C8B-B14F-4D97-AF65-F5344CB8AC3E}">
        <p14:creationId xmlns:p14="http://schemas.microsoft.com/office/powerpoint/2010/main" val="14476735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48</a:t>
            </a:fld>
            <a:endParaRPr lang="en-US"/>
          </a:p>
        </p:txBody>
      </p:sp>
    </p:spTree>
    <p:extLst>
      <p:ext uri="{BB962C8B-B14F-4D97-AF65-F5344CB8AC3E}">
        <p14:creationId xmlns:p14="http://schemas.microsoft.com/office/powerpoint/2010/main" val="233062896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49</a:t>
            </a:fld>
            <a:endParaRPr lang="en-US"/>
          </a:p>
        </p:txBody>
      </p:sp>
    </p:spTree>
    <p:extLst>
      <p:ext uri="{BB962C8B-B14F-4D97-AF65-F5344CB8AC3E}">
        <p14:creationId xmlns:p14="http://schemas.microsoft.com/office/powerpoint/2010/main" val="3955395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2168287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1540563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4138583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2285887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2467865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10/28/2013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10/28/2013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10/28/2013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10/28/2013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Greek </a:t>
            </a:r>
            <a:endParaRPr lang="en-US"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3886200"/>
            <a:ext cx="7772400" cy="2590800"/>
          </a:xfrm>
        </p:spPr>
        <p:txBody>
          <a:bodyPr>
            <a:normAutofit/>
          </a:bodyPr>
          <a:lstStyle/>
          <a:p>
            <a:r>
              <a:rPr lang="en-US" dirty="0">
                <a:solidFill>
                  <a:schemeClr val="bg1"/>
                </a:solidFill>
                <a:latin typeface="Times New Roman" pitchFamily="18" charset="0"/>
                <a:cs typeface="Times New Roman" pitchFamily="18" charset="0"/>
              </a:rPr>
              <a:t>a</a:t>
            </a:r>
            <a:r>
              <a:rPr lang="en-US" dirty="0" smtClean="0">
                <a:solidFill>
                  <a:schemeClr val="bg1"/>
                </a:solidFill>
                <a:latin typeface="Times New Roman" pitchFamily="18" charset="0"/>
                <a:cs typeface="Times New Roman" pitchFamily="18" charset="0"/>
              </a:rPr>
              <a:t>s taught at </a:t>
            </a:r>
          </a:p>
          <a:p>
            <a:r>
              <a:rPr lang="en-US" dirty="0" smtClean="0">
                <a:solidFill>
                  <a:schemeClr val="bg1"/>
                </a:solidFill>
                <a:latin typeface="Times New Roman" pitchFamily="18" charset="0"/>
                <a:cs typeface="Times New Roman" pitchFamily="18" charset="0"/>
              </a:rPr>
              <a:t>Louisiana State University</a:t>
            </a:r>
          </a:p>
          <a:p>
            <a:r>
              <a:rPr lang="en-US" b="1" dirty="0" smtClean="0">
                <a:solidFill>
                  <a:srgbClr val="FFFF00"/>
                </a:solidFill>
                <a:latin typeface="Times New Roman" pitchFamily="18" charset="0"/>
                <a:cs typeface="Times New Roman" pitchFamily="18" charset="0"/>
              </a:rPr>
              <a:t>Comprehensive </a:t>
            </a:r>
            <a:r>
              <a:rPr lang="en-US" b="1" dirty="0" smtClean="0">
                <a:solidFill>
                  <a:srgbClr val="FFFF00"/>
                </a:solidFill>
                <a:latin typeface="Times New Roman" pitchFamily="18" charset="0"/>
                <a:cs typeface="Times New Roman" pitchFamily="18" charset="0"/>
              </a:rPr>
              <a:t>list of </a:t>
            </a:r>
            <a:endParaRPr lang="en-US" b="1" dirty="0" smtClean="0">
              <a:solidFill>
                <a:srgbClr val="FFFF00"/>
              </a:solidFill>
              <a:latin typeface="Times New Roman" pitchFamily="18" charset="0"/>
              <a:cs typeface="Times New Roman" pitchFamily="18" charset="0"/>
            </a:endParaRPr>
          </a:p>
          <a:p>
            <a:r>
              <a:rPr lang="en-US" b="1" dirty="0" smtClean="0">
                <a:solidFill>
                  <a:srgbClr val="FFFF00"/>
                </a:solidFill>
                <a:latin typeface="Times New Roman" pitchFamily="18" charset="0"/>
                <a:cs typeface="Times New Roman" pitchFamily="18" charset="0"/>
              </a:rPr>
              <a:t>Principal </a:t>
            </a:r>
            <a:r>
              <a:rPr lang="en-US" b="1" dirty="0" smtClean="0">
                <a:solidFill>
                  <a:srgbClr val="FFFF00"/>
                </a:solidFill>
                <a:latin typeface="Times New Roman" pitchFamily="18" charset="0"/>
                <a:cs typeface="Times New Roman" pitchFamily="18" charset="0"/>
              </a:rPr>
              <a:t>Parts of Verbs</a:t>
            </a:r>
            <a:endParaRPr lang="en-US"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184398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006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ε</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μετανοέω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μετανοήσω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μετενόησα </a:t>
            </a:r>
            <a:r>
              <a:rPr lang="en-US" sz="2400" dirty="0" smtClean="0">
                <a:solidFill>
                  <a:schemeClr val="bg1"/>
                </a:solidFill>
                <a:latin typeface="Times New Roman" pitchFamily="18" charset="0"/>
                <a:cs typeface="Times New Roman" pitchFamily="18" charset="0"/>
              </a:rPr>
              <a:t>repent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μισέω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μισήσω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ἐμίσησα</a:t>
            </a:r>
            <a:r>
              <a:rPr lang="en-US" sz="2400" dirty="0" smtClean="0">
                <a:solidFill>
                  <a:schemeClr val="bg1"/>
                </a:solidFill>
                <a:latin typeface="Times New Roman" pitchFamily="18" charset="0"/>
                <a:cs typeface="Times New Roman" pitchFamily="18" charset="0"/>
              </a:rPr>
              <a:t> hate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οἰκοδομέω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οἰκδομήσω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ᾠκοδόμησα </a:t>
            </a:r>
            <a:r>
              <a:rPr lang="en-US" sz="2400" dirty="0">
                <a:solidFill>
                  <a:schemeClr val="bg1"/>
                </a:solidFill>
                <a:latin typeface="Times New Roman" pitchFamily="18" charset="0"/>
                <a:cs typeface="Times New Roman" pitchFamily="18" charset="0"/>
              </a:rPr>
              <a:t>build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περιπατέω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περιπατήσω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περιεπάτησα </a:t>
            </a:r>
            <a:r>
              <a:rPr lang="en-US" sz="2400" dirty="0">
                <a:solidFill>
                  <a:schemeClr val="bg1"/>
                </a:solidFill>
                <a:latin typeface="Times New Roman" pitchFamily="18" charset="0"/>
                <a:cs typeface="Times New Roman" pitchFamily="18" charset="0"/>
              </a:rPr>
              <a:t>walk, live </a:t>
            </a:r>
            <a:endParaRPr lang="en-US"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πλέω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πλεύσομαι </a:t>
            </a:r>
            <a:r>
              <a:rPr lang="en-US" sz="2400" dirty="0">
                <a:solidFill>
                  <a:schemeClr val="bg1"/>
                </a:solidFill>
                <a:latin typeface="Times New Roman" pitchFamily="18" charset="0"/>
                <a:cs typeface="Times New Roman" pitchFamily="18" charset="0"/>
              </a:rPr>
              <a:t>and</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πλευσοῦμαι</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ἔπλευσα</a:t>
            </a:r>
            <a:r>
              <a:rPr lang="en-US" sz="2400" dirty="0">
                <a:solidFill>
                  <a:schemeClr val="bg1"/>
                </a:solidFill>
                <a:latin typeface="Times New Roman" pitchFamily="18" charset="0"/>
                <a:cs typeface="Times New Roman" pitchFamily="18" charset="0"/>
              </a:rPr>
              <a:t> sail </a:t>
            </a:r>
            <a:endParaRPr lang="el-GR" sz="2400" dirty="0">
              <a:solidFill>
                <a:srgbClr val="FFFF00"/>
              </a:solidFill>
              <a:latin typeface="Palatino Linotype"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ποιέω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ποιήσω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ἐποίησα</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do, make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προσκυνέω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προσκυν</a:t>
            </a:r>
            <a:r>
              <a:rPr lang="el-GR" sz="2400" dirty="0" smtClean="0">
                <a:solidFill>
                  <a:srgbClr val="FFFF00"/>
                </a:solidFill>
                <a:latin typeface="Palatino Linotype" pitchFamily="18" charset="0"/>
                <a:cs typeface="Times New Roman" pitchFamily="18" charset="0"/>
              </a:rPr>
              <a:t>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προσεκύνησα</a:t>
            </a:r>
            <a:r>
              <a:rPr lang="en-US" sz="2400" dirty="0" smtClean="0">
                <a:solidFill>
                  <a:schemeClr val="bg1"/>
                </a:solidFill>
                <a:latin typeface="Times New Roman" pitchFamily="18" charset="0"/>
                <a:cs typeface="Times New Roman" pitchFamily="18" charset="0"/>
              </a:rPr>
              <a:t> worship</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τηρέω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τερήσω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ἐτήρησα</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guard </a:t>
            </a:r>
            <a:endParaRPr lang="en-US"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φωνέω</a:t>
            </a:r>
            <a:r>
              <a:rPr lang="en-US"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φωνήσω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ἐφώνησα</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call out, summon </a:t>
            </a: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4154989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fontScale="92500" lnSpcReduction="10000"/>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α</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600" dirty="0" smtClean="0">
                <a:solidFill>
                  <a:srgbClr val="FFFF00"/>
                </a:solidFill>
                <a:latin typeface="Palatino Linotype" pitchFamily="18" charset="0"/>
                <a:cs typeface="Times New Roman" pitchFamily="18" charset="0"/>
              </a:rPr>
              <a:t>δράω</a:t>
            </a:r>
            <a:r>
              <a:rPr lang="en-US" sz="2600" dirty="0" smtClean="0">
                <a:solidFill>
                  <a:schemeClr val="bg1"/>
                </a:solidFill>
                <a:latin typeface="Times New Roman" pitchFamily="18" charset="0"/>
                <a:cs typeface="Times New Roman" pitchFamily="18" charset="0"/>
              </a:rPr>
              <a:t>,</a:t>
            </a:r>
            <a:r>
              <a:rPr lang="el-GR" sz="2600" dirty="0" smtClean="0">
                <a:solidFill>
                  <a:srgbClr val="FFFF00"/>
                </a:solidFill>
                <a:latin typeface="Palatino Linotype" pitchFamily="18" charset="0"/>
                <a:cs typeface="Times New Roman" pitchFamily="18" charset="0"/>
              </a:rPr>
              <a:t> δράσω</a:t>
            </a:r>
            <a:r>
              <a:rPr lang="en-US" sz="2600" dirty="0" smtClean="0">
                <a:solidFill>
                  <a:schemeClr val="bg1"/>
                </a:solidFill>
                <a:latin typeface="Times New Roman" pitchFamily="18" charset="0"/>
                <a:cs typeface="Times New Roman" pitchFamily="18" charset="0"/>
              </a:rPr>
              <a:t>,</a:t>
            </a:r>
            <a:r>
              <a:rPr lang="el-GR" sz="2600" dirty="0" smtClean="0">
                <a:solidFill>
                  <a:srgbClr val="FFFF00"/>
                </a:solidFill>
                <a:latin typeface="Palatino Linotype" pitchFamily="18" charset="0"/>
                <a:cs typeface="Times New Roman" pitchFamily="18" charset="0"/>
              </a:rPr>
              <a:t> ἔδρασα </a:t>
            </a:r>
            <a:r>
              <a:rPr lang="en-US" sz="2600" dirty="0">
                <a:solidFill>
                  <a:schemeClr val="bg1"/>
                </a:solidFill>
                <a:latin typeface="Times New Roman" pitchFamily="18" charset="0"/>
                <a:cs typeface="Times New Roman" pitchFamily="18" charset="0"/>
                <a:sym typeface="Wingdings" pitchFamily="2" charset="2"/>
              </a:rPr>
              <a:t>do </a:t>
            </a:r>
            <a:endParaRPr lang="el-GR" sz="2600" dirty="0">
              <a:solidFill>
                <a:srgbClr val="FFFF00"/>
              </a:solidFill>
              <a:latin typeface="Palatino Linotype" pitchFamily="18" charset="0"/>
              <a:cs typeface="Times New Roman" pitchFamily="18" charset="0"/>
            </a:endParaRPr>
          </a:p>
          <a:p>
            <a:pPr>
              <a:defRPr/>
            </a:pPr>
            <a:r>
              <a:rPr lang="el-GR" sz="2600" dirty="0" smtClean="0">
                <a:solidFill>
                  <a:srgbClr val="FFFF00"/>
                </a:solidFill>
                <a:latin typeface="Palatino Linotype" pitchFamily="18" charset="0"/>
                <a:cs typeface="Times New Roman" pitchFamily="18" charset="0"/>
              </a:rPr>
              <a:t>ἐάω</a:t>
            </a:r>
            <a:r>
              <a:rPr lang="en-US" sz="2600" dirty="0" smtClean="0">
                <a:solidFill>
                  <a:schemeClr val="bg1"/>
                </a:solidFill>
                <a:latin typeface="Times New Roman" pitchFamily="18" charset="0"/>
                <a:cs typeface="Times New Roman" pitchFamily="18" charset="0"/>
              </a:rPr>
              <a:t>,</a:t>
            </a:r>
            <a:r>
              <a:rPr lang="el-GR" sz="2600" dirty="0" smtClean="0">
                <a:solidFill>
                  <a:srgbClr val="FFFF00"/>
                </a:solidFill>
                <a:latin typeface="Palatino Linotype" pitchFamily="18" charset="0"/>
                <a:cs typeface="Times New Roman" pitchFamily="18" charset="0"/>
              </a:rPr>
              <a:t> ἐάσω</a:t>
            </a:r>
            <a:r>
              <a:rPr lang="en-US" sz="2600" dirty="0" smtClean="0">
                <a:solidFill>
                  <a:schemeClr val="bg1"/>
                </a:solidFill>
                <a:latin typeface="Times New Roman" pitchFamily="18" charset="0"/>
                <a:cs typeface="Times New Roman" pitchFamily="18" charset="0"/>
              </a:rPr>
              <a:t>,</a:t>
            </a:r>
            <a:r>
              <a:rPr lang="el-GR" sz="2600" dirty="0" smtClean="0">
                <a:solidFill>
                  <a:srgbClr val="FFFF00"/>
                </a:solidFill>
                <a:latin typeface="Palatino Linotype" pitchFamily="18" charset="0"/>
                <a:cs typeface="Times New Roman" pitchFamily="18" charset="0"/>
              </a:rPr>
              <a:t> εἴασα </a:t>
            </a:r>
            <a:r>
              <a:rPr lang="en-US" sz="2600" dirty="0">
                <a:solidFill>
                  <a:schemeClr val="bg1"/>
                </a:solidFill>
                <a:latin typeface="Times New Roman" pitchFamily="18" charset="0"/>
                <a:cs typeface="Times New Roman" pitchFamily="18" charset="0"/>
                <a:sym typeface="Wingdings" pitchFamily="2" charset="2"/>
              </a:rPr>
              <a:t>allow </a:t>
            </a:r>
            <a:endParaRPr lang="el-GR" sz="2600" dirty="0">
              <a:solidFill>
                <a:srgbClr val="FFFF00"/>
              </a:solidFill>
              <a:latin typeface="Palatino Linotype" pitchFamily="18" charset="0"/>
              <a:cs typeface="Times New Roman" pitchFamily="18" charset="0"/>
            </a:endParaRPr>
          </a:p>
          <a:p>
            <a:pPr>
              <a:defRPr/>
            </a:pPr>
            <a:r>
              <a:rPr lang="el-GR" sz="2600" dirty="0">
                <a:solidFill>
                  <a:srgbClr val="FFFF00"/>
                </a:solidFill>
                <a:latin typeface="Palatino Linotype" pitchFamily="18" charset="0"/>
              </a:rPr>
              <a:t>ἐρωτάω</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rPr>
              <a:t> </a:t>
            </a:r>
            <a:r>
              <a:rPr lang="el-GR" sz="2600" dirty="0" smtClean="0">
                <a:solidFill>
                  <a:srgbClr val="FFFF00"/>
                </a:solidFill>
                <a:latin typeface="Palatino Linotype" pitchFamily="18" charset="0"/>
              </a:rPr>
              <a:t>ἐρωτήσω</a:t>
            </a:r>
            <a:r>
              <a:rPr lang="en-US" sz="2600" dirty="0" smtClean="0">
                <a:solidFill>
                  <a:schemeClr val="bg1"/>
                </a:solidFill>
                <a:latin typeface="Times New Roman" pitchFamily="18" charset="0"/>
                <a:cs typeface="Times New Roman" pitchFamily="18" charset="0"/>
              </a:rPr>
              <a:t>,</a:t>
            </a:r>
            <a:r>
              <a:rPr lang="en-US" sz="2600" dirty="0" smtClean="0">
                <a:solidFill>
                  <a:srgbClr val="FFFF00"/>
                </a:solidFill>
                <a:latin typeface="Palatino Linotype" pitchFamily="18" charset="0"/>
              </a:rPr>
              <a:t> </a:t>
            </a:r>
            <a:r>
              <a:rPr lang="el-GR" sz="2600" dirty="0" smtClean="0">
                <a:solidFill>
                  <a:srgbClr val="FFFF00"/>
                </a:solidFill>
                <a:latin typeface="Palatino Linotype" pitchFamily="18" charset="0"/>
              </a:rPr>
              <a:t>ἠρώτησα</a:t>
            </a:r>
            <a:r>
              <a:rPr lang="en-US" sz="2600" dirty="0" smtClean="0">
                <a:solidFill>
                  <a:srgbClr val="FFFF00"/>
                </a:solidFill>
                <a:latin typeface="Palatino Linotype" pitchFamily="18" charset="0"/>
              </a:rPr>
              <a:t> </a:t>
            </a:r>
            <a:r>
              <a:rPr lang="en-US" sz="2600" dirty="0" smtClean="0">
                <a:solidFill>
                  <a:schemeClr val="bg1"/>
                </a:solidFill>
                <a:latin typeface="Times New Roman" pitchFamily="18" charset="0"/>
                <a:cs typeface="Times New Roman" pitchFamily="18" charset="0"/>
              </a:rPr>
              <a:t>ask </a:t>
            </a:r>
            <a:endParaRPr lang="en-US" sz="2600" dirty="0">
              <a:solidFill>
                <a:schemeClr val="bg1"/>
              </a:solidFill>
              <a:latin typeface="Times New Roman" pitchFamily="18" charset="0"/>
              <a:cs typeface="Times New Roman" pitchFamily="18" charset="0"/>
            </a:endParaRPr>
          </a:p>
          <a:p>
            <a:pPr>
              <a:defRPr/>
            </a:pPr>
            <a:r>
              <a:rPr lang="el-GR" sz="2600" dirty="0">
                <a:solidFill>
                  <a:srgbClr val="FFFF00"/>
                </a:solidFill>
                <a:latin typeface="Palatino Linotype" pitchFamily="18" charset="0"/>
                <a:cs typeface="Times New Roman" pitchFamily="18" charset="0"/>
              </a:rPr>
              <a:t>ζάω</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ζήσω</a:t>
            </a:r>
            <a:r>
              <a:rPr lang="en-US" sz="2600" dirty="0">
                <a:solidFill>
                  <a:schemeClr val="bg1"/>
                </a:solidFill>
                <a:latin typeface="Times New Roman" pitchFamily="18" charset="0"/>
                <a:cs typeface="Times New Roman" pitchFamily="18" charset="0"/>
              </a:rPr>
              <a:t>,</a:t>
            </a:r>
            <a:r>
              <a:rPr lang="el-GR" sz="2600" dirty="0">
                <a:solidFill>
                  <a:schemeClr val="bg1"/>
                </a:solidFill>
                <a:latin typeface="Times New Roman" pitchFamily="18" charset="0"/>
                <a:cs typeface="Times New Roman" pitchFamily="18" charset="0"/>
              </a:rPr>
              <a:t> </a:t>
            </a:r>
            <a:r>
              <a:rPr lang="el-GR" sz="2600" dirty="0">
                <a:solidFill>
                  <a:srgbClr val="FFFF00"/>
                </a:solidFill>
                <a:latin typeface="Palatino Linotype" pitchFamily="18" charset="0"/>
                <a:cs typeface="Times New Roman" pitchFamily="18" charset="0"/>
              </a:rPr>
              <a:t>ἔζησα </a:t>
            </a:r>
            <a:r>
              <a:rPr lang="en-US" sz="2600" dirty="0">
                <a:solidFill>
                  <a:schemeClr val="bg1"/>
                </a:solidFill>
                <a:latin typeface="Times New Roman" pitchFamily="18" charset="0"/>
                <a:cs typeface="Times New Roman" pitchFamily="18" charset="0"/>
                <a:sym typeface="Wingdings" pitchFamily="2" charset="2"/>
              </a:rPr>
              <a:t>live </a:t>
            </a:r>
            <a:endParaRPr lang="el-GR" sz="2600" dirty="0">
              <a:solidFill>
                <a:schemeClr val="bg1"/>
              </a:solidFill>
              <a:latin typeface="Times New Roman" pitchFamily="18" charset="0"/>
              <a:cs typeface="Times New Roman" pitchFamily="18" charset="0"/>
              <a:sym typeface="Wingdings" pitchFamily="2" charset="2"/>
            </a:endParaRPr>
          </a:p>
          <a:p>
            <a:pPr>
              <a:defRPr/>
            </a:pPr>
            <a:r>
              <a:rPr lang="el-GR" sz="2600" dirty="0" smtClean="0">
                <a:solidFill>
                  <a:srgbClr val="FFFF00"/>
                </a:solidFill>
                <a:latin typeface="Palatino Linotype" pitchFamily="18" charset="0"/>
                <a:cs typeface="Times New Roman" pitchFamily="18" charset="0"/>
              </a:rPr>
              <a:t>νικάω</a:t>
            </a:r>
            <a:r>
              <a:rPr lang="en-US" sz="2600" dirty="0" smtClean="0">
                <a:solidFill>
                  <a:schemeClr val="bg1"/>
                </a:solidFill>
                <a:latin typeface="Times New Roman" pitchFamily="18" charset="0"/>
                <a:cs typeface="Times New Roman" pitchFamily="18" charset="0"/>
              </a:rPr>
              <a:t>,</a:t>
            </a:r>
            <a:r>
              <a:rPr lang="el-GR" sz="2600" dirty="0" smtClean="0">
                <a:solidFill>
                  <a:srgbClr val="FFFF00"/>
                </a:solidFill>
                <a:latin typeface="Palatino Linotype" pitchFamily="18" charset="0"/>
                <a:cs typeface="Times New Roman" pitchFamily="18" charset="0"/>
              </a:rPr>
              <a:t> νικήσω</a:t>
            </a:r>
            <a:r>
              <a:rPr lang="en-US" sz="2600" dirty="0" smtClean="0">
                <a:solidFill>
                  <a:schemeClr val="bg1"/>
                </a:solidFill>
                <a:latin typeface="Times New Roman" pitchFamily="18" charset="0"/>
                <a:cs typeface="Times New Roman" pitchFamily="18" charset="0"/>
              </a:rPr>
              <a:t>,</a:t>
            </a:r>
            <a:r>
              <a:rPr lang="el-GR" sz="2600" dirty="0" smtClean="0">
                <a:solidFill>
                  <a:srgbClr val="FFFF00"/>
                </a:solidFill>
                <a:latin typeface="Palatino Linotype" pitchFamily="18" charset="0"/>
                <a:cs typeface="Times New Roman" pitchFamily="18" charset="0"/>
              </a:rPr>
              <a:t> ἐνίκησα </a:t>
            </a:r>
            <a:r>
              <a:rPr lang="en-US" sz="2600" dirty="0" smtClean="0">
                <a:solidFill>
                  <a:schemeClr val="bg1"/>
                </a:solidFill>
                <a:latin typeface="Times New Roman" pitchFamily="18" charset="0"/>
                <a:cs typeface="Times New Roman" pitchFamily="18" charset="0"/>
                <a:sym typeface="Wingdings" pitchFamily="2" charset="2"/>
              </a:rPr>
              <a:t>conquer</a:t>
            </a:r>
            <a:r>
              <a:rPr lang="en-US" sz="2600" dirty="0">
                <a:solidFill>
                  <a:schemeClr val="bg1"/>
                </a:solidFill>
                <a:latin typeface="Times New Roman" pitchFamily="18" charset="0"/>
                <a:cs typeface="Times New Roman" pitchFamily="18" charset="0"/>
                <a:sym typeface="Wingdings" pitchFamily="2" charset="2"/>
              </a:rPr>
              <a:t>, defeat </a:t>
            </a:r>
            <a:endParaRPr lang="en-US" sz="2600" dirty="0" smtClean="0">
              <a:solidFill>
                <a:schemeClr val="bg1"/>
              </a:solidFill>
              <a:latin typeface="Times New Roman" pitchFamily="18" charset="0"/>
              <a:cs typeface="Times New Roman" pitchFamily="18" charset="0"/>
              <a:sym typeface="Wingdings" pitchFamily="2" charset="2"/>
            </a:endParaRPr>
          </a:p>
          <a:p>
            <a:pPr>
              <a:defRPr/>
            </a:pPr>
            <a:r>
              <a:rPr lang="el-GR" sz="2600" dirty="0">
                <a:solidFill>
                  <a:srgbClr val="FFFF00"/>
                </a:solidFill>
                <a:latin typeface="Palatino Linotype" pitchFamily="18" charset="0"/>
                <a:cs typeface="Times New Roman" pitchFamily="18" charset="0"/>
              </a:rPr>
              <a:t>ὁρμάω</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ὁρμήσω</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ὥρμησα </a:t>
            </a:r>
            <a:r>
              <a:rPr lang="en-US" sz="2600" dirty="0">
                <a:solidFill>
                  <a:schemeClr val="bg1"/>
                </a:solidFill>
                <a:latin typeface="Times New Roman" pitchFamily="18" charset="0"/>
                <a:cs typeface="Times New Roman" pitchFamily="18" charset="0"/>
              </a:rPr>
              <a:t>urge</a:t>
            </a:r>
            <a:r>
              <a:rPr lang="el-GR" sz="2600" dirty="0">
                <a:solidFill>
                  <a:schemeClr val="bg1"/>
                </a:solidFill>
                <a:latin typeface="Times New Roman" pitchFamily="18" charset="0"/>
                <a:cs typeface="Times New Roman" pitchFamily="18" charset="0"/>
              </a:rPr>
              <a:t>, </a:t>
            </a:r>
            <a:r>
              <a:rPr lang="en-US" sz="2600" dirty="0">
                <a:solidFill>
                  <a:schemeClr val="bg1"/>
                </a:solidFill>
                <a:latin typeface="Times New Roman" pitchFamily="18" charset="0"/>
                <a:cs typeface="Times New Roman" pitchFamily="18" charset="0"/>
              </a:rPr>
              <a:t>hurry </a:t>
            </a:r>
            <a:endParaRPr lang="el-GR" sz="2600" dirty="0">
              <a:solidFill>
                <a:schemeClr val="bg1"/>
              </a:solidFill>
              <a:latin typeface="Times New Roman" pitchFamily="18" charset="0"/>
              <a:cs typeface="Times New Roman" pitchFamily="18" charset="0"/>
            </a:endParaRPr>
          </a:p>
          <a:p>
            <a:pPr>
              <a:defRPr/>
            </a:pPr>
            <a:r>
              <a:rPr lang="el-GR" sz="2600" dirty="0">
                <a:solidFill>
                  <a:srgbClr val="FFFF00"/>
                </a:solidFill>
                <a:latin typeface="Palatino Linotype" pitchFamily="18" charset="0"/>
                <a:cs typeface="Times New Roman" pitchFamily="18" charset="0"/>
              </a:rPr>
              <a:t>πειράω</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πειράσω</a:t>
            </a:r>
            <a:r>
              <a:rPr lang="en-US" sz="2600" dirty="0">
                <a:solidFill>
                  <a:schemeClr val="bg1"/>
                </a:solidFill>
                <a:latin typeface="Times New Roman" pitchFamily="18" charset="0"/>
                <a:cs typeface="Times New Roman" pitchFamily="18" charset="0"/>
              </a:rPr>
              <a:t>, </a:t>
            </a:r>
            <a:r>
              <a:rPr lang="el-GR" sz="2600" dirty="0">
                <a:solidFill>
                  <a:srgbClr val="FFFF00"/>
                </a:solidFill>
                <a:latin typeface="Palatino Linotype" pitchFamily="18" charset="0"/>
                <a:cs typeface="Times New Roman" pitchFamily="18" charset="0"/>
              </a:rPr>
              <a:t>ἐπείρασα </a:t>
            </a:r>
            <a:r>
              <a:rPr lang="en-US" sz="2600" dirty="0">
                <a:solidFill>
                  <a:schemeClr val="bg1"/>
                </a:solidFill>
                <a:latin typeface="Times New Roman" pitchFamily="18" charset="0"/>
                <a:cs typeface="Times New Roman" pitchFamily="18" charset="0"/>
                <a:sym typeface="Wingdings" pitchFamily="2" charset="2"/>
              </a:rPr>
              <a:t>try, attempt</a:t>
            </a:r>
            <a:r>
              <a:rPr lang="el-GR" sz="2600" dirty="0">
                <a:solidFill>
                  <a:schemeClr val="bg1"/>
                </a:solidFill>
                <a:latin typeface="Times New Roman" pitchFamily="18" charset="0"/>
                <a:cs typeface="Times New Roman" pitchFamily="18" charset="0"/>
                <a:sym typeface="Wingdings" pitchFamily="2" charset="2"/>
              </a:rPr>
              <a:t> </a:t>
            </a:r>
            <a:endParaRPr lang="el-GR" sz="2600" dirty="0">
              <a:solidFill>
                <a:srgbClr val="FFFF00"/>
              </a:solidFill>
              <a:latin typeface="Palatino Linotype" pitchFamily="18" charset="0"/>
              <a:cs typeface="Times New Roman" pitchFamily="18" charset="0"/>
            </a:endParaRPr>
          </a:p>
          <a:p>
            <a:pPr>
              <a:defRPr/>
            </a:pPr>
            <a:r>
              <a:rPr lang="el-GR" sz="2600" dirty="0">
                <a:solidFill>
                  <a:srgbClr val="FFFF00"/>
                </a:solidFill>
                <a:latin typeface="Palatino Linotype" pitchFamily="18" charset="0"/>
                <a:cs typeface="Times New Roman" pitchFamily="18" charset="0"/>
              </a:rPr>
              <a:t>τελευτάω</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τελευτάσω</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ἐτελεύτασα </a:t>
            </a:r>
            <a:r>
              <a:rPr lang="en-US" sz="2600" dirty="0">
                <a:solidFill>
                  <a:schemeClr val="bg1"/>
                </a:solidFill>
                <a:latin typeface="Times New Roman" pitchFamily="18" charset="0"/>
                <a:cs typeface="Times New Roman" pitchFamily="18" charset="0"/>
                <a:sym typeface="Wingdings" pitchFamily="2" charset="2"/>
              </a:rPr>
              <a:t>finish, die </a:t>
            </a:r>
            <a:endParaRPr lang="el-GR" sz="2600" dirty="0">
              <a:solidFill>
                <a:srgbClr val="FFFF00"/>
              </a:solidFill>
              <a:latin typeface="Palatino Linotype" pitchFamily="18" charset="0"/>
              <a:cs typeface="Times New Roman" pitchFamily="18" charset="0"/>
            </a:endParaRPr>
          </a:p>
          <a:p>
            <a:pPr>
              <a:defRPr/>
            </a:pPr>
            <a:r>
              <a:rPr lang="el-GR" sz="2600" dirty="0">
                <a:solidFill>
                  <a:srgbClr val="FFFF00"/>
                </a:solidFill>
                <a:latin typeface="Palatino Linotype" pitchFamily="18" charset="0"/>
                <a:cs typeface="Times New Roman" pitchFamily="18" charset="0"/>
              </a:rPr>
              <a:t>τιμάω</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τιμήσω</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ἐτίμησα </a:t>
            </a:r>
            <a:r>
              <a:rPr lang="en-US" sz="2600" dirty="0">
                <a:solidFill>
                  <a:schemeClr val="bg1"/>
                </a:solidFill>
                <a:latin typeface="Times New Roman" pitchFamily="18" charset="0"/>
                <a:cs typeface="Times New Roman" pitchFamily="18" charset="0"/>
                <a:sym typeface="Wingdings" pitchFamily="2" charset="2"/>
              </a:rPr>
              <a:t>honor </a:t>
            </a:r>
            <a:endParaRPr lang="el-GR" sz="2600" dirty="0">
              <a:solidFill>
                <a:srgbClr val="FFFF00"/>
              </a:solidFill>
              <a:latin typeface="Palatino Linotype" pitchFamily="18" charset="0"/>
              <a:cs typeface="Times New Roman" pitchFamily="18" charset="0"/>
            </a:endParaRPr>
          </a:p>
          <a:p>
            <a:pPr>
              <a:defRPr/>
            </a:pPr>
            <a:r>
              <a:rPr lang="el-GR" sz="2600" dirty="0">
                <a:solidFill>
                  <a:srgbClr val="FFFF00"/>
                </a:solidFill>
                <a:latin typeface="Palatino Linotype" pitchFamily="18" charset="0"/>
                <a:cs typeface="Times New Roman" pitchFamily="18" charset="0"/>
              </a:rPr>
              <a:t>τολμάω</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τολμήσω</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ἐτόλμησα </a:t>
            </a:r>
            <a:r>
              <a:rPr lang="en-US" sz="2600" dirty="0">
                <a:solidFill>
                  <a:schemeClr val="bg1"/>
                </a:solidFill>
                <a:latin typeface="Times New Roman" pitchFamily="18" charset="0"/>
                <a:cs typeface="Times New Roman" pitchFamily="18" charset="0"/>
                <a:sym typeface="Wingdings" pitchFamily="2" charset="2"/>
              </a:rPr>
              <a:t>dare </a:t>
            </a:r>
            <a:endParaRPr lang="el-GR" sz="2600" dirty="0">
              <a:solidFill>
                <a:srgbClr val="FFFF00"/>
              </a:solidFill>
              <a:latin typeface="Palatino Linotype" pitchFamily="18" charset="0"/>
              <a:cs typeface="Times New Roman" pitchFamily="18" charset="0"/>
            </a:endParaRPr>
          </a:p>
          <a:p>
            <a:pPr>
              <a:defRPr/>
            </a:pPr>
            <a:r>
              <a:rPr lang="el-GR" sz="2600" dirty="0">
                <a:solidFill>
                  <a:srgbClr val="FFFF00"/>
                </a:solidFill>
                <a:latin typeface="Palatino Linotype" pitchFamily="18" charset="0"/>
                <a:cs typeface="Times New Roman" pitchFamily="18" charset="0"/>
              </a:rPr>
              <a:t>χράομαι</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χρήσομαι</a:t>
            </a:r>
            <a:r>
              <a:rPr lang="en-US" sz="2600" dirty="0">
                <a:solidFill>
                  <a:schemeClr val="bg1"/>
                </a:solidFill>
                <a:latin typeface="Times New Roman" pitchFamily="18" charset="0"/>
                <a:cs typeface="Times New Roman" pitchFamily="18" charset="0"/>
              </a:rPr>
              <a:t>,</a:t>
            </a:r>
            <a:r>
              <a:rPr lang="el-GR" sz="2600" dirty="0">
                <a:solidFill>
                  <a:srgbClr val="FFFF00"/>
                </a:solidFill>
                <a:latin typeface="Palatino Linotype" pitchFamily="18" charset="0"/>
                <a:cs typeface="Times New Roman" pitchFamily="18" charset="0"/>
              </a:rPr>
              <a:t> ἐχρησάμην</a:t>
            </a:r>
            <a:r>
              <a:rPr lang="en-US" sz="2600" dirty="0">
                <a:solidFill>
                  <a:schemeClr val="bg1"/>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use</a:t>
            </a:r>
            <a:endParaRPr lang="el-GR" sz="26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2508286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α</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ἀγαπάω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ἀγαπ</a:t>
            </a:r>
            <a:r>
              <a:rPr lang="el-GR" sz="2400" dirty="0" smtClean="0">
                <a:solidFill>
                  <a:srgbClr val="FFFF00"/>
                </a:solidFill>
                <a:latin typeface="Palatino Linotype" pitchFamily="18" charset="0"/>
                <a:cs typeface="Times New Roman" pitchFamily="18" charset="0"/>
              </a:rPr>
              <a:t>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ἐγάπησα </a:t>
            </a:r>
            <a:r>
              <a:rPr lang="en-US" sz="2400" dirty="0">
                <a:solidFill>
                  <a:schemeClr val="bg1"/>
                </a:solidFill>
                <a:latin typeface="Times New Roman" pitchFamily="18" charset="0"/>
                <a:cs typeface="Times New Roman" pitchFamily="18" charset="0"/>
                <a:sym typeface="Wingdings" pitchFamily="2" charset="2"/>
              </a:rPr>
              <a:t>love </a:t>
            </a:r>
            <a:endParaRPr lang="en-US"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γεννάω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γενν</a:t>
            </a:r>
            <a:r>
              <a:rPr lang="el-GR" sz="2400" dirty="0" smtClean="0">
                <a:solidFill>
                  <a:srgbClr val="FFFF00"/>
                </a:solidFill>
                <a:latin typeface="Palatino Linotype" pitchFamily="18" charset="0"/>
                <a:cs typeface="Times New Roman" pitchFamily="18" charset="0"/>
              </a:rPr>
              <a:t>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ἐγέννησα </a:t>
            </a:r>
            <a:r>
              <a:rPr lang="en-US" sz="2400" dirty="0" smtClean="0">
                <a:solidFill>
                  <a:schemeClr val="bg1"/>
                </a:solidFill>
                <a:latin typeface="Times New Roman" pitchFamily="18" charset="0"/>
                <a:cs typeface="Times New Roman" pitchFamily="18" charset="0"/>
                <a:sym typeface="Wingdings" pitchFamily="2" charset="2"/>
              </a:rPr>
              <a:t>give </a:t>
            </a:r>
            <a:r>
              <a:rPr lang="en-US" sz="2400" dirty="0">
                <a:solidFill>
                  <a:schemeClr val="bg1"/>
                </a:solidFill>
                <a:latin typeface="Times New Roman" pitchFamily="18" charset="0"/>
                <a:cs typeface="Times New Roman" pitchFamily="18" charset="0"/>
                <a:sym typeface="Wingdings" pitchFamily="2" charset="2"/>
              </a:rPr>
              <a:t>birth to</a:t>
            </a:r>
            <a:endParaRPr lang="en-US"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ἐρωτάω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ἐρωτήσω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ἠρώτησα </a:t>
            </a:r>
            <a:r>
              <a:rPr lang="en-US" sz="2400" dirty="0" smtClean="0">
                <a:solidFill>
                  <a:schemeClr val="bg1"/>
                </a:solidFill>
                <a:latin typeface="Times New Roman" pitchFamily="18" charset="0"/>
                <a:cs typeface="Times New Roman" pitchFamily="18" charset="0"/>
                <a:sym typeface="Wingdings" pitchFamily="2" charset="2"/>
              </a:rPr>
              <a:t>ask </a:t>
            </a:r>
            <a:endParaRPr lang="el-GR" sz="2400" dirty="0">
              <a:solidFill>
                <a:srgbClr val="FFFF00"/>
              </a:solidFill>
              <a:latin typeface="Palatino Linotype" pitchFamily="18" charset="0"/>
              <a:cs typeface="Times New Roman" pitchFamily="18" charset="0"/>
            </a:endParaRPr>
          </a:p>
          <a:p>
            <a:pPr marL="800100" lvl="3" indent="-342900">
              <a:defRPr/>
            </a:pPr>
            <a:r>
              <a:rPr lang="el-GR" dirty="0">
                <a:solidFill>
                  <a:srgbClr val="FFFF00"/>
                </a:solidFill>
                <a:latin typeface="Palatino Linotype" pitchFamily="18" charset="0"/>
                <a:cs typeface="Times New Roman" pitchFamily="18" charset="0"/>
                <a:sym typeface="Wingdings" pitchFamily="2" charset="2"/>
              </a:rPr>
              <a:t>ἐπερωτάω </a:t>
            </a:r>
            <a:r>
              <a:rPr lang="en-US" dirty="0">
                <a:solidFill>
                  <a:schemeClr val="bg1"/>
                </a:solidFill>
                <a:latin typeface="Times New Roman" pitchFamily="18" charset="0"/>
                <a:cs typeface="Times New Roman" pitchFamily="18" charset="0"/>
                <a:sym typeface="Wingdings" pitchFamily="2" charset="2"/>
              </a:rPr>
              <a:t>ask for </a:t>
            </a:r>
            <a:endParaRPr lang="el-GR"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ζάω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ζήσω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ἔζησα </a:t>
            </a:r>
            <a:r>
              <a:rPr lang="en-US" sz="2400" dirty="0">
                <a:solidFill>
                  <a:schemeClr val="bg1"/>
                </a:solidFill>
                <a:latin typeface="Times New Roman" pitchFamily="18" charset="0"/>
                <a:cs typeface="Times New Roman" pitchFamily="18" charset="0"/>
                <a:sym typeface="Wingdings" pitchFamily="2" charset="2"/>
              </a:rPr>
              <a:t>live </a:t>
            </a:r>
            <a:endParaRPr lang="el-GR" sz="2400" dirty="0" smtClean="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πλανάω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πλαν</a:t>
            </a:r>
            <a:r>
              <a:rPr lang="el-GR" sz="2400" dirty="0" smtClean="0">
                <a:solidFill>
                  <a:srgbClr val="FFFF00"/>
                </a:solidFill>
                <a:latin typeface="Palatino Linotype" pitchFamily="18" charset="0"/>
                <a:cs typeface="Times New Roman" pitchFamily="18" charset="0"/>
              </a:rPr>
              <a:t>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ἐπλάνησα </a:t>
            </a:r>
            <a:r>
              <a:rPr lang="en-US" sz="2400" dirty="0" smtClean="0">
                <a:solidFill>
                  <a:schemeClr val="bg1"/>
                </a:solidFill>
                <a:latin typeface="Times New Roman" pitchFamily="18" charset="0"/>
                <a:cs typeface="Times New Roman" pitchFamily="18" charset="0"/>
                <a:sym typeface="Wingdings" pitchFamily="2" charset="2"/>
              </a:rPr>
              <a:t>mislead </a:t>
            </a:r>
            <a:endParaRPr lang="en-US" sz="2400" dirty="0">
              <a:solidFill>
                <a:srgbClr val="FFFF00"/>
              </a:solidFill>
              <a:latin typeface="Palatino Linotype" pitchFamily="18" charset="0"/>
              <a:cs typeface="Times New Roman" pitchFamily="18" charset="0"/>
              <a:sym typeface="Wingdings" pitchFamily="2" charset="2"/>
            </a:endParaRPr>
          </a:p>
          <a:p>
            <a:pPr>
              <a:defRPr/>
            </a:pP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2027962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ο</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ἀξιόω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ἀξιώσω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ἠξίωσα</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consider </a:t>
            </a:r>
            <a:r>
              <a:rPr lang="en-US" sz="2400" dirty="0">
                <a:solidFill>
                  <a:schemeClr val="bg1"/>
                </a:solidFill>
                <a:latin typeface="Times New Roman" pitchFamily="18" charset="0"/>
                <a:cs typeface="Times New Roman" pitchFamily="18" charset="0"/>
                <a:sym typeface="Wingdings" pitchFamily="2" charset="2"/>
              </a:rPr>
              <a:t>worthy, valuable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δηλόω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δηλώσω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ἐδήλωσα</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show</a:t>
            </a:r>
            <a:endParaRPr lang="el-GR" sz="2400" dirty="0">
              <a:solidFill>
                <a:schemeClr val="bg1"/>
              </a:solidFill>
              <a:latin typeface="Times New Roman" pitchFamily="18" charset="0"/>
              <a:cs typeface="Times New Roman" pitchFamily="18" charset="0"/>
              <a:sym typeface="Wingdings" pitchFamily="2" charset="2"/>
            </a:endParaRPr>
          </a:p>
          <a:p>
            <a:pPr>
              <a:defRPr/>
            </a:pPr>
            <a:endParaRPr lang="en-US"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37400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ο</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δηλόω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rPr>
              <a:t>δηλώσω</a:t>
            </a:r>
            <a:r>
              <a:rPr lang="en-US" sz="2400" dirty="0">
                <a:solidFill>
                  <a:schemeClr val="bg1"/>
                </a:solidFill>
                <a:latin typeface="Times New Roman" pitchFamily="18" charset="0"/>
                <a:cs typeface="Times New Roman" pitchFamily="18" charset="0"/>
              </a:rPr>
              <a:t>,</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ἐδήλωσα</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sym typeface="Wingdings" pitchFamily="2" charset="2"/>
              </a:rPr>
              <a:t>show</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rPr>
              <a:t>δικαιόω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δικαιώσω</a:t>
            </a:r>
            <a:r>
              <a:rPr lang="en-US" sz="2400" dirty="0">
                <a:solidFill>
                  <a:schemeClr val="bg1"/>
                </a:solidFill>
                <a:latin typeface="Times New Roman" pitchFamily="18" charset="0"/>
                <a:cs typeface="Times New Roman" pitchFamily="18" charset="0"/>
              </a:rPr>
              <a:t>,</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ἐδικαίωσα</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justify </a:t>
            </a:r>
            <a:endParaRPr lang="en-US" sz="2400" dirty="0"/>
          </a:p>
          <a:p>
            <a:pPr>
              <a:defRPr/>
            </a:pPr>
            <a:r>
              <a:rPr lang="el-GR" sz="2400" dirty="0" smtClean="0">
                <a:solidFill>
                  <a:srgbClr val="FFFF00"/>
                </a:solidFill>
                <a:latin typeface="Palatino Linotype" pitchFamily="18" charset="0"/>
              </a:rPr>
              <a:t>πληρόω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πληρώσω</a:t>
            </a:r>
            <a:r>
              <a:rPr lang="en-US" sz="2400" dirty="0">
                <a:solidFill>
                  <a:schemeClr val="bg1"/>
                </a:solidFill>
                <a:latin typeface="Times New Roman" pitchFamily="18" charset="0"/>
                <a:cs typeface="Times New Roman" pitchFamily="18" charset="0"/>
              </a:rPr>
              <a:t>,</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ἐπλήρωσα</a:t>
            </a:r>
            <a:r>
              <a:rPr lang="en-US" sz="2400" dirty="0" smtClean="0">
                <a:solidFill>
                  <a:schemeClr val="bg1"/>
                </a:solidFill>
                <a:latin typeface="Times New Roman"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sym typeface="Wingdings" pitchFamily="2" charset="2"/>
              </a:rPr>
              <a:t>fulfill </a:t>
            </a:r>
          </a:p>
          <a:p>
            <a:pPr>
              <a:defRPr/>
            </a:pPr>
            <a:r>
              <a:rPr lang="el-GR" sz="2400" dirty="0" smtClean="0">
                <a:solidFill>
                  <a:srgbClr val="FFFF00"/>
                </a:solidFill>
                <a:latin typeface="Palatino Linotype" pitchFamily="18" charset="0"/>
                <a:cs typeface="Times New Roman" pitchFamily="18" charset="0"/>
                <a:sym typeface="Wingdings" pitchFamily="2" charset="2"/>
              </a:rPr>
              <a:t>σταυρόω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σταυρώσω</a:t>
            </a:r>
            <a:r>
              <a:rPr lang="en-US" sz="2400" dirty="0">
                <a:solidFill>
                  <a:schemeClr val="bg1"/>
                </a:solidFill>
                <a:latin typeface="Times New Roman" pitchFamily="18" charset="0"/>
                <a:cs typeface="Times New Roman" pitchFamily="18" charset="0"/>
              </a:rPr>
              <a:t>,</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ἐσταύρωσα</a:t>
            </a:r>
            <a:r>
              <a:rPr lang="en-US" sz="2400" dirty="0" smtClean="0">
                <a:solidFill>
                  <a:schemeClr val="bg1"/>
                </a:solidFill>
                <a:latin typeface="Times New Roman" pitchFamily="18" charset="0"/>
                <a:cs typeface="Times New Roman" pitchFamily="18" charset="0"/>
                <a:sym typeface="Wingdings" pitchFamily="2" charset="2"/>
              </a:rPr>
              <a:t> crucify </a:t>
            </a:r>
            <a:endParaRPr lang="en-US"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φανερόω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φανε</a:t>
            </a:r>
            <a:r>
              <a:rPr lang="el-GR" sz="2400" dirty="0" smtClean="0">
                <a:solidFill>
                  <a:srgbClr val="FFFF00"/>
                </a:solidFill>
                <a:latin typeface="Palatino Linotype" pitchFamily="18" charset="0"/>
                <a:cs typeface="Times New Roman" pitchFamily="18" charset="0"/>
              </a:rPr>
              <a:t>ρώσω</a:t>
            </a:r>
            <a:r>
              <a:rPr lang="en-US" sz="2400" dirty="0">
                <a:solidFill>
                  <a:schemeClr val="bg1"/>
                </a:solidFill>
                <a:latin typeface="Times New Roman" pitchFamily="18" charset="0"/>
                <a:cs typeface="Times New Roman" pitchFamily="18" charset="0"/>
              </a:rPr>
              <a:t>,</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ἐφενέρωσα</a:t>
            </a:r>
            <a:r>
              <a:rPr lang="en-US" sz="2400" dirty="0" smtClean="0">
                <a:solidFill>
                  <a:schemeClr val="bg1"/>
                </a:solidFill>
                <a:latin typeface="Times New Roman" pitchFamily="18" charset="0"/>
                <a:cs typeface="Times New Roman" pitchFamily="18" charset="0"/>
                <a:sym typeface="Wingdings" pitchFamily="2" charset="2"/>
              </a:rPr>
              <a:t> reveal </a:t>
            </a:r>
            <a:endParaRPr lang="en-US" sz="2400" dirty="0">
              <a:solidFill>
                <a:schemeClr val="bg1"/>
              </a:solidFill>
              <a:latin typeface="Times New Roman" pitchFamily="18" charset="0"/>
              <a:cs typeface="Times New Roman" pitchFamily="18" charset="0"/>
              <a:sym typeface="Wingdings" pitchFamily="2" charset="2"/>
            </a:endParaRPr>
          </a:p>
          <a:p>
            <a:pPr>
              <a:defRPr/>
            </a:pPr>
            <a:endParaRPr lang="el-GR" sz="2400" b="1"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3628776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π</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β</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φ</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βλέπω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βλέψομαι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ἔβλεψα </a:t>
            </a:r>
            <a:r>
              <a:rPr lang="en-US" sz="2400" dirty="0">
                <a:solidFill>
                  <a:schemeClr val="bg1"/>
                </a:solidFill>
                <a:latin typeface="Times New Roman" pitchFamily="18" charset="0"/>
                <a:cs typeface="Times New Roman" pitchFamily="18" charset="0"/>
                <a:sym typeface="Wingdings" pitchFamily="2" charset="2"/>
              </a:rPr>
              <a:t>see, look</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γράφω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γράψω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ἔγραψα </a:t>
            </a:r>
            <a:r>
              <a:rPr lang="en-US" sz="2400" dirty="0">
                <a:solidFill>
                  <a:schemeClr val="bg1"/>
                </a:solidFill>
                <a:latin typeface="Times New Roman" pitchFamily="18" charset="0"/>
                <a:cs typeface="Times New Roman" pitchFamily="18" charset="0"/>
                <a:sym typeface="Wingdings" pitchFamily="2" charset="2"/>
              </a:rPr>
              <a:t>write, draw </a:t>
            </a:r>
            <a:endParaRPr lang="el-GR" sz="2400" dirty="0" smtClean="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πέμπω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πέμψω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ἔπεμψα</a:t>
            </a:r>
            <a:r>
              <a:rPr lang="en-US" sz="2400" dirty="0">
                <a:solidFill>
                  <a:schemeClr val="bg1"/>
                </a:solidFill>
                <a:latin typeface="Times New Roman" pitchFamily="18" charset="0"/>
                <a:cs typeface="Times New Roman" pitchFamily="18" charset="0"/>
                <a:sym typeface="Wingdings" pitchFamily="2" charset="2"/>
              </a:rPr>
              <a:t> </a:t>
            </a:r>
            <a:r>
              <a:rPr lang="en-US" sz="2400" dirty="0" smtClean="0">
                <a:solidFill>
                  <a:schemeClr val="bg1"/>
                </a:solidFill>
                <a:latin typeface="Times New Roman" pitchFamily="18" charset="0"/>
                <a:cs typeface="Times New Roman" pitchFamily="18" charset="0"/>
                <a:sym typeface="Wingdings" pitchFamily="2" charset="2"/>
              </a:rPr>
              <a:t>send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τρέπω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τρέψω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ἔτρεψα </a:t>
            </a:r>
            <a:r>
              <a:rPr lang="en-US" sz="2400" dirty="0" smtClean="0">
                <a:solidFill>
                  <a:schemeClr val="bg1"/>
                </a:solidFill>
                <a:latin typeface="Times New Roman" pitchFamily="18" charset="0"/>
                <a:cs typeface="Times New Roman" pitchFamily="18" charset="0"/>
                <a:sym typeface="Wingdings" pitchFamily="2" charset="2"/>
              </a:rPr>
              <a:t>turn</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τρέφω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θρέψω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ἔθρεψα</a:t>
            </a:r>
            <a:r>
              <a:rPr lang="en-US" sz="2400" dirty="0" smtClean="0">
                <a:solidFill>
                  <a:schemeClr val="bg1"/>
                </a:solidFill>
                <a:latin typeface="Times New Roman"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sym typeface="Wingdings" pitchFamily="2" charset="2"/>
              </a:rPr>
              <a:t>feed, support, educate</a:t>
            </a:r>
            <a:endParaRPr lang="el-GR" sz="2400" dirty="0">
              <a:solidFill>
                <a:srgbClr val="FFFF00"/>
              </a:solidFill>
              <a:latin typeface="Palatino Linotype" pitchFamily="18" charset="0"/>
              <a:cs typeface="Times New Roman" pitchFamily="18" charset="0"/>
              <a:sym typeface="Wingdings" pitchFamily="2" charset="2"/>
            </a:endParaRPr>
          </a:p>
          <a:p>
            <a:pPr>
              <a:defRPr/>
            </a:pPr>
            <a:endParaRPr lang="en-US"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513806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a:solidFill>
                  <a:schemeClr val="bg1"/>
                </a:solidFill>
                <a:latin typeface="Times New Roman" pitchFamily="18" charset="0"/>
                <a:cs typeface="Times New Roman" pitchFamily="18" charset="0"/>
              </a:rPr>
              <a:t>(stems in –</a:t>
            </a:r>
            <a:r>
              <a:rPr lang="el-GR" sz="2400" dirty="0">
                <a:solidFill>
                  <a:srgbClr val="FFFF00"/>
                </a:solidFill>
                <a:latin typeface="Palatino Linotype" pitchFamily="18" charset="0"/>
                <a:cs typeface="Times New Roman" pitchFamily="18" charset="0"/>
              </a:rPr>
              <a:t>π</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β</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φ</a:t>
            </a:r>
            <a:r>
              <a:rPr lang="el-GR" sz="2400" dirty="0">
                <a:solidFill>
                  <a:schemeClr val="bg1"/>
                </a:solidFill>
                <a:latin typeface="Times New Roman" pitchFamily="18" charset="0"/>
                <a:cs typeface="Times New Roman" pitchFamily="18" charset="0"/>
              </a:rPr>
              <a:t>) </a:t>
            </a:r>
          </a:p>
          <a:p>
            <a:pPr>
              <a:defRPr/>
            </a:pPr>
            <a:r>
              <a:rPr lang="el-GR" sz="2400" dirty="0">
                <a:solidFill>
                  <a:srgbClr val="FFFF00"/>
                </a:solidFill>
                <a:latin typeface="Palatino Linotype" pitchFamily="18" charset="0"/>
                <a:cs typeface="Times New Roman" pitchFamily="18" charset="0"/>
              </a:rPr>
              <a:t>ἅπτω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ἅψω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ἧψα</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touch</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βλέπω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βλέψω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ἔβλεψα </a:t>
            </a:r>
            <a:r>
              <a:rPr lang="en-US" sz="2400" dirty="0">
                <a:solidFill>
                  <a:schemeClr val="bg1"/>
                </a:solidFill>
                <a:latin typeface="Times New Roman" pitchFamily="18" charset="0"/>
                <a:cs typeface="Times New Roman" pitchFamily="18" charset="0"/>
                <a:sym typeface="Wingdings" pitchFamily="2" charset="2"/>
              </a:rPr>
              <a:t>see, look</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γράφω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γράψω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ἔγραψα </a:t>
            </a:r>
            <a:r>
              <a:rPr lang="en-US" sz="2400" dirty="0">
                <a:solidFill>
                  <a:schemeClr val="bg1"/>
                </a:solidFill>
                <a:latin typeface="Times New Roman" pitchFamily="18" charset="0"/>
                <a:cs typeface="Times New Roman" pitchFamily="18" charset="0"/>
                <a:sym typeface="Wingdings" pitchFamily="2" charset="2"/>
              </a:rPr>
              <a:t>write, draw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ἐπιστρέφω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ἐπιστρέψω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ἐπέστραψα </a:t>
            </a:r>
            <a:r>
              <a:rPr lang="en-US" sz="2400" dirty="0" smtClean="0">
                <a:solidFill>
                  <a:schemeClr val="bg1"/>
                </a:solidFill>
                <a:latin typeface="Times New Roman" pitchFamily="18" charset="0"/>
                <a:cs typeface="Times New Roman" pitchFamily="18" charset="0"/>
              </a:rPr>
              <a:t>turn</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to, return </a:t>
            </a:r>
            <a:endParaRPr lang="el-GR" sz="2400" dirty="0">
              <a:solidFill>
                <a:srgbClr val="FFFF00"/>
              </a:solidFill>
              <a:latin typeface="Palatino Linotype"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πέμπω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πέμψω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ἔπεμψα</a:t>
            </a:r>
            <a:r>
              <a:rPr lang="en-US" sz="2400" dirty="0">
                <a:solidFill>
                  <a:schemeClr val="bg1"/>
                </a:solidFill>
                <a:latin typeface="Times New Roman" pitchFamily="18" charset="0"/>
                <a:cs typeface="Times New Roman" pitchFamily="18" charset="0"/>
                <a:sym typeface="Wingdings" pitchFamily="2" charset="2"/>
              </a:rPr>
              <a:t> send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ὑποστρέφω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ὑποστρέψω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ὑπέστραψα </a:t>
            </a:r>
            <a:r>
              <a:rPr lang="en-US" sz="2400" dirty="0" smtClean="0">
                <a:solidFill>
                  <a:schemeClr val="bg1"/>
                </a:solidFill>
                <a:latin typeface="Times New Roman" pitchFamily="18" charset="0"/>
                <a:cs typeface="Times New Roman" pitchFamily="18" charset="0"/>
              </a:rPr>
              <a:t>turn</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back, return </a:t>
            </a: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25738968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δ</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ζ</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θ</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θαυμάζω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θαυμάσω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ἐθαύμασα </a:t>
            </a:r>
            <a:r>
              <a:rPr lang="en-US" sz="2400" dirty="0" smtClean="0">
                <a:solidFill>
                  <a:schemeClr val="bg1"/>
                </a:solidFill>
                <a:latin typeface="Times New Roman" pitchFamily="18" charset="0"/>
                <a:cs typeface="Times New Roman" pitchFamily="18" charset="0"/>
              </a:rPr>
              <a:t>be </a:t>
            </a:r>
            <a:r>
              <a:rPr lang="en-US" sz="2400" dirty="0">
                <a:solidFill>
                  <a:schemeClr val="bg1"/>
                </a:solidFill>
                <a:latin typeface="Times New Roman" pitchFamily="18" charset="0"/>
                <a:cs typeface="Times New Roman" pitchFamily="18" charset="0"/>
              </a:rPr>
              <a:t>amazed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κατασκευάζω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κατασκευάσω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κατεσκεύασα</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equip</a:t>
            </a:r>
            <a:r>
              <a:rPr lang="en-US" sz="2400" dirty="0">
                <a:solidFill>
                  <a:schemeClr val="bg1"/>
                </a:solidFill>
                <a:latin typeface="Times New Roman" pitchFamily="18" charset="0"/>
                <a:cs typeface="Times New Roman" pitchFamily="18" charset="0"/>
              </a:rPr>
              <a:t>, supply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κομίζω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κομιῶ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ἐκόμισα </a:t>
            </a:r>
            <a:r>
              <a:rPr lang="en-US" sz="2400" dirty="0">
                <a:solidFill>
                  <a:schemeClr val="bg1"/>
                </a:solidFill>
                <a:latin typeface="Times New Roman" pitchFamily="18" charset="0"/>
                <a:cs typeface="Times New Roman" pitchFamily="18" charset="0"/>
              </a:rPr>
              <a:t>provide for</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νομίζω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νομιῶ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ἐνόμισα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ὀνομάζω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ὀνομάσω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ὠνόμασα</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call </a:t>
            </a:r>
            <a:r>
              <a:rPr lang="en-US" sz="2400" dirty="0">
                <a:solidFill>
                  <a:schemeClr val="bg1"/>
                </a:solidFill>
                <a:latin typeface="Times New Roman" pitchFamily="18" charset="0"/>
                <a:cs typeface="Times New Roman" pitchFamily="18" charset="0"/>
              </a:rPr>
              <a:t>by name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πείθω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πείσω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ἔπεισα </a:t>
            </a:r>
            <a:r>
              <a:rPr lang="en-US" sz="2400" dirty="0" smtClean="0">
                <a:solidFill>
                  <a:schemeClr val="bg1"/>
                </a:solidFill>
                <a:latin typeface="Times New Roman" pitchFamily="18" charset="0"/>
                <a:cs typeface="Times New Roman" pitchFamily="18" charset="0"/>
              </a:rPr>
              <a:t>persuade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σῴζω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σώσω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ἔσωσα </a:t>
            </a:r>
            <a:r>
              <a:rPr lang="en-US" sz="2400" dirty="0" smtClean="0">
                <a:solidFill>
                  <a:schemeClr val="bg1"/>
                </a:solidFill>
                <a:latin typeface="Times New Roman" pitchFamily="18" charset="0"/>
                <a:cs typeface="Times New Roman" pitchFamily="18" charset="0"/>
              </a:rPr>
              <a:t>save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φράζω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φράσω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ἔφρασα </a:t>
            </a:r>
            <a:r>
              <a:rPr lang="en-US" sz="2400" dirty="0" smtClean="0">
                <a:solidFill>
                  <a:schemeClr val="bg1"/>
                </a:solidFill>
                <a:latin typeface="Times New Roman" pitchFamily="18" charset="0"/>
                <a:cs typeface="Times New Roman" pitchFamily="18" charset="0"/>
              </a:rPr>
              <a:t>tell </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5970936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a:solidFill>
                  <a:schemeClr val="bg1"/>
                </a:solidFill>
                <a:latin typeface="Times New Roman" pitchFamily="18" charset="0"/>
                <a:cs typeface="Times New Roman" pitchFamily="18" charset="0"/>
              </a:rPr>
              <a:t>(stems in </a:t>
            </a:r>
            <a:r>
              <a:rPr lang="en-US" sz="2400" dirty="0" smtClean="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δ</a:t>
            </a:r>
            <a:r>
              <a:rPr lang="en-US" sz="2400" dirty="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ζ</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θ</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βαπτίζω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βαπτίσω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ἐβάπτισα </a:t>
            </a:r>
            <a:r>
              <a:rPr lang="en-US" sz="2400" dirty="0" smtClean="0">
                <a:solidFill>
                  <a:schemeClr val="bg1"/>
                </a:solidFill>
                <a:latin typeface="Times New Roman" pitchFamily="18" charset="0"/>
                <a:cs typeface="Times New Roman" pitchFamily="18" charset="0"/>
              </a:rPr>
              <a:t>baptize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δοξάζω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δοξάσω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ἐδόξασα </a:t>
            </a:r>
            <a:r>
              <a:rPr lang="en-US" sz="2400" dirty="0" smtClean="0">
                <a:solidFill>
                  <a:schemeClr val="bg1"/>
                </a:solidFill>
                <a:latin typeface="Times New Roman" pitchFamily="18" charset="0"/>
                <a:cs typeface="Times New Roman" pitchFamily="18" charset="0"/>
              </a:rPr>
              <a:t>glorify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ἐγγίζω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ἐγγιῶ</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ἤγγισα </a:t>
            </a:r>
            <a:r>
              <a:rPr lang="en-US" sz="2400" dirty="0" smtClean="0">
                <a:solidFill>
                  <a:schemeClr val="bg1"/>
                </a:solidFill>
                <a:latin typeface="Times New Roman" pitchFamily="18" charset="0"/>
                <a:cs typeface="Times New Roman" pitchFamily="18" charset="0"/>
              </a:rPr>
              <a:t>come near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ἐλπίζω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ἐλπιῶ</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ἤλπισα </a:t>
            </a:r>
            <a:r>
              <a:rPr lang="en-US" sz="2400" dirty="0" smtClean="0">
                <a:solidFill>
                  <a:schemeClr val="bg1"/>
                </a:solidFill>
                <a:latin typeface="Times New Roman" pitchFamily="18" charset="0"/>
                <a:cs typeface="Times New Roman" pitchFamily="18" charset="0"/>
              </a:rPr>
              <a:t>hope</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ἐτοιμάζω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ἐτοιμάσω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ἠτοίμασα </a:t>
            </a:r>
            <a:r>
              <a:rPr lang="en-US" sz="2400" dirty="0" smtClean="0">
                <a:solidFill>
                  <a:schemeClr val="bg1"/>
                </a:solidFill>
                <a:latin typeface="Times New Roman" pitchFamily="18" charset="0"/>
                <a:cs typeface="Times New Roman" pitchFamily="18" charset="0"/>
              </a:rPr>
              <a:t>prepare </a:t>
            </a:r>
            <a:endParaRPr lang="en-US"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εὐαγγελίζω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ἐυαγγελ</a:t>
            </a:r>
            <a:r>
              <a:rPr lang="el-GR" sz="2400" dirty="0" smtClean="0">
                <a:solidFill>
                  <a:srgbClr val="FFFF00"/>
                </a:solidFill>
                <a:latin typeface="Palatino Linotype" pitchFamily="18" charset="0"/>
              </a:rPr>
              <a:t>ιῶ</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εὐηγγέλισα </a:t>
            </a:r>
            <a:r>
              <a:rPr lang="en-US" sz="2400" dirty="0" smtClean="0">
                <a:solidFill>
                  <a:schemeClr val="bg1"/>
                </a:solidFill>
                <a:latin typeface="Times New Roman" pitchFamily="18" charset="0"/>
                <a:cs typeface="Times New Roman" pitchFamily="18" charset="0"/>
              </a:rPr>
              <a:t>preach </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37169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a:solidFill>
                  <a:schemeClr val="bg1"/>
                </a:solidFill>
                <a:latin typeface="Times New Roman" pitchFamily="18" charset="0"/>
                <a:cs typeface="Times New Roman" pitchFamily="18" charset="0"/>
              </a:rPr>
              <a:t>(stems in </a:t>
            </a:r>
            <a:r>
              <a:rPr lang="en-US" sz="2400" dirty="0" smtClean="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δ</a:t>
            </a:r>
            <a:r>
              <a:rPr lang="en-US" sz="2400" dirty="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ζ</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θ</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θαυμάζω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θαυμάσω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ἐθαύμασα </a:t>
            </a:r>
            <a:r>
              <a:rPr lang="en-US" sz="2400" dirty="0">
                <a:solidFill>
                  <a:schemeClr val="bg1"/>
                </a:solidFill>
                <a:latin typeface="Times New Roman" pitchFamily="18" charset="0"/>
                <a:cs typeface="Times New Roman" pitchFamily="18" charset="0"/>
              </a:rPr>
              <a:t>be amazed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καθαρίζω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καθαριῶ</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ἐκαθάρισα </a:t>
            </a:r>
            <a:r>
              <a:rPr lang="en-US" sz="2400" dirty="0" smtClean="0">
                <a:solidFill>
                  <a:schemeClr val="bg1"/>
                </a:solidFill>
                <a:latin typeface="Times New Roman" pitchFamily="18" charset="0"/>
                <a:cs typeface="Times New Roman" pitchFamily="18" charset="0"/>
              </a:rPr>
              <a:t>cleanse</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καθίζω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καθίσω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ἐκάθισα </a:t>
            </a:r>
            <a:r>
              <a:rPr lang="en-US" sz="2400" dirty="0" smtClean="0">
                <a:solidFill>
                  <a:schemeClr val="bg1"/>
                </a:solidFill>
                <a:latin typeface="Times New Roman" pitchFamily="18" charset="0"/>
                <a:cs typeface="Times New Roman" pitchFamily="18" charset="0"/>
              </a:rPr>
              <a:t>sit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πείθω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πείσω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ἔπεισα </a:t>
            </a:r>
            <a:r>
              <a:rPr lang="en-US" sz="2400" dirty="0">
                <a:solidFill>
                  <a:schemeClr val="bg1"/>
                </a:solidFill>
                <a:latin typeface="Times New Roman" pitchFamily="18" charset="0"/>
                <a:cs typeface="Times New Roman" pitchFamily="18" charset="0"/>
              </a:rPr>
              <a:t>persuade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πειράζω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πειράσω</a:t>
            </a:r>
            <a:r>
              <a:rPr lang="en-US"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ἐπείρασα </a:t>
            </a:r>
            <a:r>
              <a:rPr lang="en-US" sz="2400" dirty="0">
                <a:solidFill>
                  <a:schemeClr val="bg1"/>
                </a:solidFill>
                <a:latin typeface="Times New Roman" pitchFamily="18" charset="0"/>
                <a:cs typeface="Times New Roman" pitchFamily="18" charset="0"/>
                <a:sym typeface="Wingdings" pitchFamily="2" charset="2"/>
              </a:rPr>
              <a:t>try, attempt</a:t>
            </a:r>
            <a:r>
              <a:rPr lang="el-GR" sz="2400" dirty="0">
                <a:solidFill>
                  <a:schemeClr val="bg1"/>
                </a:solidFill>
                <a:latin typeface="Times New Roman" pitchFamily="18" charset="0"/>
                <a:cs typeface="Times New Roman" pitchFamily="18" charset="0"/>
                <a:sym typeface="Wingdings" pitchFamily="2" charset="2"/>
              </a:rPr>
              <a:t>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σῴζω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σώσω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ἔσωσα </a:t>
            </a:r>
            <a:r>
              <a:rPr lang="en-US" sz="2400" dirty="0">
                <a:solidFill>
                  <a:schemeClr val="bg1"/>
                </a:solidFill>
                <a:latin typeface="Times New Roman" pitchFamily="18" charset="0"/>
                <a:cs typeface="Times New Roman" pitchFamily="18" charset="0"/>
              </a:rPr>
              <a:t>save </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118423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a:defRPr/>
            </a:pPr>
            <a:r>
              <a:rPr lang="en-US" sz="2400" b="1" dirty="0" smtClean="0">
                <a:solidFill>
                  <a:srgbClr val="FFFF00"/>
                </a:solidFill>
                <a:latin typeface="Times New Roman" pitchFamily="18" charset="0"/>
                <a:cs typeface="Times New Roman" pitchFamily="18" charset="0"/>
              </a:rPr>
              <a:t>VOCABULARY</a:t>
            </a:r>
            <a:r>
              <a:rPr lang="en-US" sz="2400" dirty="0" smtClean="0">
                <a:solidFill>
                  <a:schemeClr val="bg1"/>
                </a:solidFill>
                <a:latin typeface="Times New Roman" pitchFamily="18" charset="0"/>
                <a:cs typeface="Times New Roman" pitchFamily="18" charset="0"/>
              </a:rPr>
              <a:t>: Although a Greek verb can morph into many different forms, it is listed in a dictionary (Greek “lexicon”) under just one form.   </a:t>
            </a:r>
          </a:p>
          <a:p>
            <a:pPr>
              <a:defRPr/>
            </a:pPr>
            <a:r>
              <a:rPr lang="en-US" sz="2400" dirty="0" smtClean="0">
                <a:solidFill>
                  <a:schemeClr val="bg1"/>
                </a:solidFill>
                <a:latin typeface="Times New Roman" pitchFamily="18" charset="0"/>
                <a:cs typeface="Times New Roman" pitchFamily="18" charset="0"/>
              </a:rPr>
              <a:t>Verbs are alphabetized by their </a:t>
            </a:r>
            <a:r>
              <a:rPr lang="en-US" sz="2400" dirty="0" smtClean="0">
                <a:solidFill>
                  <a:srgbClr val="FFFF00"/>
                </a:solidFill>
                <a:latin typeface="Times New Roman" pitchFamily="18" charset="0"/>
                <a:cs typeface="Times New Roman" pitchFamily="18" charset="0"/>
              </a:rPr>
              <a:t>1</a:t>
            </a:r>
            <a:r>
              <a:rPr lang="en-US" sz="2400" baseline="30000" dirty="0" smtClean="0">
                <a:solidFill>
                  <a:srgbClr val="FFFF00"/>
                </a:solidFill>
                <a:latin typeface="Times New Roman" pitchFamily="18" charset="0"/>
                <a:cs typeface="Times New Roman" pitchFamily="18" charset="0"/>
              </a:rPr>
              <a:t>st</a:t>
            </a:r>
            <a:r>
              <a:rPr lang="en-US" sz="2400" dirty="0" smtClean="0">
                <a:solidFill>
                  <a:srgbClr val="FFFF00"/>
                </a:solidFill>
                <a:latin typeface="Times New Roman" pitchFamily="18" charset="0"/>
                <a:cs typeface="Times New Roman" pitchFamily="18" charset="0"/>
              </a:rPr>
              <a:t> person, singular, </a:t>
            </a:r>
            <a:r>
              <a:rPr lang="en-US" sz="2400" u="sng" dirty="0" smtClean="0">
                <a:solidFill>
                  <a:srgbClr val="FFFF00"/>
                </a:solidFill>
                <a:latin typeface="Times New Roman" pitchFamily="18" charset="0"/>
                <a:cs typeface="Times New Roman" pitchFamily="18" charset="0"/>
              </a:rPr>
              <a:t>present</a:t>
            </a:r>
            <a:r>
              <a:rPr lang="en-US" sz="2400" dirty="0" smtClean="0">
                <a:solidFill>
                  <a:srgbClr val="FFFF00"/>
                </a:solidFill>
                <a:latin typeface="Times New Roman" pitchFamily="18" charset="0"/>
                <a:cs typeface="Times New Roman" pitchFamily="18" charset="0"/>
              </a:rPr>
              <a:t>, indicative, active </a:t>
            </a:r>
            <a:r>
              <a:rPr lang="en-US" sz="2400" dirty="0" smtClean="0">
                <a:solidFill>
                  <a:schemeClr val="bg1"/>
                </a:solidFill>
                <a:latin typeface="Times New Roman" pitchFamily="18" charset="0"/>
                <a:cs typeface="Times New Roman" pitchFamily="18" charset="0"/>
              </a:rPr>
              <a:t>form, with a -</a:t>
            </a:r>
            <a:r>
              <a:rPr lang="el-GR" sz="2400" dirty="0" smtClean="0">
                <a:solidFill>
                  <a:srgbClr val="FFFF00"/>
                </a:solidFill>
                <a:latin typeface="Palatino Linotype" pitchFamily="18" charset="0"/>
                <a:cs typeface="Times New Roman" pitchFamily="18" charset="0"/>
              </a:rPr>
              <a:t>μι</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or -</a:t>
            </a:r>
            <a:r>
              <a:rPr lang="el-GR" sz="2400" dirty="0" smtClean="0">
                <a:solidFill>
                  <a:srgbClr val="FFFF00"/>
                </a:solidFill>
                <a:latin typeface="Palatino Linotype" pitchFamily="18" charset="0"/>
                <a:cs typeface="Times New Roman" pitchFamily="18" charset="0"/>
              </a:rPr>
              <a:t>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ending, depending on the conjugation of the verb. </a:t>
            </a:r>
          </a:p>
          <a:p>
            <a:pPr>
              <a:defRPr/>
            </a:pPr>
            <a:r>
              <a:rPr lang="en-US" sz="2400" dirty="0" smtClean="0">
                <a:solidFill>
                  <a:schemeClr val="bg1"/>
                </a:solidFill>
                <a:latin typeface="Times New Roman" pitchFamily="18" charset="0"/>
                <a:cs typeface="Times New Roman" pitchFamily="18" charset="0"/>
              </a:rPr>
              <a:t>The next “principal part” is the </a:t>
            </a:r>
            <a:r>
              <a:rPr lang="en-US" sz="2400" dirty="0" smtClean="0">
                <a:solidFill>
                  <a:srgbClr val="FFFF00"/>
                </a:solidFill>
                <a:latin typeface="Times New Roman" pitchFamily="18" charset="0"/>
                <a:cs typeface="Times New Roman" pitchFamily="18" charset="0"/>
              </a:rPr>
              <a:t>1</a:t>
            </a:r>
            <a:r>
              <a:rPr lang="en-US" sz="2400" baseline="30000" dirty="0" smtClean="0">
                <a:solidFill>
                  <a:srgbClr val="FFFF00"/>
                </a:solidFill>
                <a:latin typeface="Times New Roman" pitchFamily="18" charset="0"/>
                <a:cs typeface="Times New Roman" pitchFamily="18" charset="0"/>
              </a:rPr>
              <a:t>st</a:t>
            </a:r>
            <a:r>
              <a:rPr lang="en-US" sz="2400" dirty="0" smtClean="0">
                <a:solidFill>
                  <a:srgbClr val="FFFF00"/>
                </a:solidFill>
                <a:latin typeface="Times New Roman" pitchFamily="18" charset="0"/>
                <a:cs typeface="Times New Roman" pitchFamily="18" charset="0"/>
              </a:rPr>
              <a:t> person, singular, </a:t>
            </a:r>
            <a:r>
              <a:rPr lang="en-US" sz="2400" u="sng" dirty="0" smtClean="0">
                <a:solidFill>
                  <a:srgbClr val="FFFF00"/>
                </a:solidFill>
                <a:latin typeface="Times New Roman" pitchFamily="18" charset="0"/>
                <a:cs typeface="Times New Roman" pitchFamily="18" charset="0"/>
              </a:rPr>
              <a:t>future</a:t>
            </a:r>
            <a:r>
              <a:rPr lang="en-US" sz="2400" dirty="0" smtClean="0">
                <a:solidFill>
                  <a:srgbClr val="FFFF00"/>
                </a:solidFill>
                <a:latin typeface="Times New Roman" pitchFamily="18" charset="0"/>
                <a:cs typeface="Times New Roman" pitchFamily="18" charset="0"/>
              </a:rPr>
              <a:t>, indicative, active</a:t>
            </a:r>
            <a:r>
              <a:rPr lang="en-US" sz="2400" dirty="0" smtClean="0">
                <a:solidFill>
                  <a:schemeClr val="bg1"/>
                </a:solidFill>
                <a:latin typeface="Times New Roman" pitchFamily="18" charset="0"/>
                <a:cs typeface="Times New Roman" pitchFamily="18" charset="0"/>
              </a:rPr>
              <a:t>.</a:t>
            </a:r>
          </a:p>
          <a:p>
            <a:pPr>
              <a:defRPr/>
            </a:pPr>
            <a:r>
              <a:rPr lang="en-US" sz="2400" dirty="0" smtClean="0">
                <a:solidFill>
                  <a:schemeClr val="bg1"/>
                </a:solidFill>
                <a:latin typeface="Times New Roman" pitchFamily="18" charset="0"/>
                <a:cs typeface="Times New Roman" pitchFamily="18" charset="0"/>
              </a:rPr>
              <a:t>The third “principal part,” and the final one for which you are responsible in this course, is the </a:t>
            </a:r>
            <a:r>
              <a:rPr lang="en-US" sz="2400" dirty="0" smtClean="0">
                <a:solidFill>
                  <a:srgbClr val="FFFF00"/>
                </a:solidFill>
                <a:latin typeface="Times New Roman" pitchFamily="18" charset="0"/>
                <a:cs typeface="Times New Roman" pitchFamily="18" charset="0"/>
              </a:rPr>
              <a:t>1</a:t>
            </a:r>
            <a:r>
              <a:rPr lang="en-US" sz="2400" baseline="30000" dirty="0" smtClean="0">
                <a:solidFill>
                  <a:srgbClr val="FFFF00"/>
                </a:solidFill>
                <a:latin typeface="Times New Roman" pitchFamily="18" charset="0"/>
                <a:cs typeface="Times New Roman" pitchFamily="18" charset="0"/>
              </a:rPr>
              <a:t>st</a:t>
            </a:r>
            <a:r>
              <a:rPr lang="en-US" sz="2400" dirty="0" smtClean="0">
                <a:solidFill>
                  <a:srgbClr val="FFFF00"/>
                </a:solidFill>
                <a:latin typeface="Times New Roman" pitchFamily="18" charset="0"/>
                <a:cs typeface="Times New Roman" pitchFamily="18" charset="0"/>
              </a:rPr>
              <a:t> person, singular, </a:t>
            </a:r>
            <a:r>
              <a:rPr lang="en-US" sz="2400" u="sng" dirty="0" smtClean="0">
                <a:solidFill>
                  <a:srgbClr val="FFFF00"/>
                </a:solidFill>
                <a:latin typeface="Times New Roman" pitchFamily="18" charset="0"/>
                <a:cs typeface="Times New Roman" pitchFamily="18" charset="0"/>
              </a:rPr>
              <a:t>aorist</a:t>
            </a:r>
            <a:r>
              <a:rPr lang="en-US" sz="2400" dirty="0" smtClean="0">
                <a:solidFill>
                  <a:srgbClr val="FFFF00"/>
                </a:solidFill>
                <a:latin typeface="Times New Roman" pitchFamily="18" charset="0"/>
                <a:cs typeface="Times New Roman" pitchFamily="18" charset="0"/>
              </a:rPr>
              <a:t>, indicative, active</a:t>
            </a:r>
            <a:r>
              <a:rPr lang="en-US" sz="2400" dirty="0" smtClean="0">
                <a:solidFill>
                  <a:schemeClr val="bg1"/>
                </a:solidFill>
                <a:latin typeface="Times New Roman" pitchFamily="18" charset="0"/>
                <a:cs typeface="Times New Roman" pitchFamily="18" charset="0"/>
              </a:rPr>
              <a:t>. </a:t>
            </a: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7676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γ</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κ</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χ</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and -</a:t>
            </a:r>
            <a:r>
              <a:rPr lang="el-GR" sz="2400" dirty="0" smtClean="0">
                <a:solidFill>
                  <a:srgbClr val="FFFF00"/>
                </a:solidFill>
                <a:latin typeface="Palatino Linotype" pitchFamily="18" charset="0"/>
                <a:cs typeface="Times New Roman" pitchFamily="18" charset="0"/>
              </a:rPr>
              <a:t>ττ</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ἁπαλλάττω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ἁπαλλάξω</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ἀπήλλαξα </a:t>
            </a:r>
            <a:r>
              <a:rPr lang="en-US" sz="2400" dirty="0">
                <a:solidFill>
                  <a:schemeClr val="bg1"/>
                </a:solidFill>
                <a:latin typeface="Times New Roman" pitchFamily="18" charset="0"/>
                <a:cs typeface="Times New Roman" pitchFamily="18" charset="0"/>
              </a:rPr>
              <a:t>release, </a:t>
            </a:r>
            <a:r>
              <a:rPr lang="en-US" sz="2400" dirty="0" smtClean="0">
                <a:solidFill>
                  <a:schemeClr val="bg1"/>
                </a:solidFill>
                <a:latin typeface="Times New Roman" pitchFamily="18" charset="0"/>
                <a:cs typeface="Times New Roman" pitchFamily="18" charset="0"/>
              </a:rPr>
              <a:t>deliver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ἄρχω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ἄρξω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ἦρξα </a:t>
            </a:r>
            <a:r>
              <a:rPr lang="en-US" sz="2400" dirty="0">
                <a:solidFill>
                  <a:schemeClr val="bg1"/>
                </a:solidFill>
                <a:latin typeface="Times New Roman" pitchFamily="18" charset="0"/>
                <a:cs typeface="Times New Roman" pitchFamily="18" charset="0"/>
              </a:rPr>
              <a:t>begin, lead, rule </a:t>
            </a:r>
            <a:r>
              <a:rPr lang="en-US" sz="2400" i="1" dirty="0">
                <a:solidFill>
                  <a:schemeClr val="bg1"/>
                </a:solidFill>
                <a:latin typeface="Times New Roman" pitchFamily="18" charset="0"/>
                <a:cs typeface="Times New Roman" pitchFamily="18" charset="0"/>
              </a:rPr>
              <a:t>(+ gen.)</a:t>
            </a:r>
            <a:endParaRPr lang="en-US" sz="2400" i="1" dirty="0" smtClean="0">
              <a:solidFill>
                <a:srgbClr val="FFFF00"/>
              </a:solidFill>
              <a:latin typeface="Palatino Linotype"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ὑπάρχω </a:t>
            </a:r>
            <a:r>
              <a:rPr lang="en-US" sz="2000" dirty="0">
                <a:solidFill>
                  <a:schemeClr val="bg1"/>
                </a:solidFill>
                <a:latin typeface="Times New Roman" pitchFamily="18" charset="0"/>
                <a:cs typeface="Times New Roman" pitchFamily="18" charset="0"/>
              </a:rPr>
              <a:t>exist, be, belong to </a:t>
            </a:r>
            <a:endParaRPr lang="el-GR" sz="20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διδάσκω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διδάξω</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ἐδίδαξα </a:t>
            </a:r>
            <a:r>
              <a:rPr lang="en-US" sz="2400" dirty="0">
                <a:solidFill>
                  <a:schemeClr val="bg1"/>
                </a:solidFill>
                <a:latin typeface="Times New Roman" pitchFamily="18" charset="0"/>
                <a:cs typeface="Times New Roman" pitchFamily="18" charset="0"/>
              </a:rPr>
              <a:t>teach </a:t>
            </a:r>
            <a:endParaRPr lang="el-GR" sz="2400" dirty="0" smtClean="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διώκω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διώξω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ἐδίωξα</a:t>
            </a:r>
            <a:r>
              <a:rPr lang="en-US" sz="2400" dirty="0">
                <a:solidFill>
                  <a:schemeClr val="bg1"/>
                </a:solidFill>
                <a:latin typeface="Times New Roman" pitchFamily="18" charset="0"/>
                <a:cs typeface="Times New Roman" pitchFamily="18" charset="0"/>
              </a:rPr>
              <a:t> pursue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δοκέω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δόξω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ἔδοξα</a:t>
            </a:r>
            <a:r>
              <a:rPr lang="en-US" sz="2400" dirty="0">
                <a:solidFill>
                  <a:schemeClr val="bg1"/>
                </a:solidFill>
                <a:latin typeface="Times New Roman" pitchFamily="18" charset="0"/>
                <a:cs typeface="Times New Roman" pitchFamily="18" charset="0"/>
              </a:rPr>
              <a:t> seem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λέγω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λέξω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ἔλεξα </a:t>
            </a:r>
            <a:r>
              <a:rPr lang="en-US" sz="2400" dirty="0">
                <a:solidFill>
                  <a:schemeClr val="bg1"/>
                </a:solidFill>
                <a:latin typeface="Times New Roman" pitchFamily="18" charset="0"/>
                <a:cs typeface="Times New Roman" pitchFamily="18" charset="0"/>
              </a:rPr>
              <a:t>say, speak, report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πράττω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πράξω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ἔπραξα</a:t>
            </a:r>
            <a:r>
              <a:rPr lang="en-US" sz="2400" dirty="0">
                <a:solidFill>
                  <a:schemeClr val="bg1"/>
                </a:solidFill>
                <a:latin typeface="Times New Roman" pitchFamily="18" charset="0"/>
                <a:cs typeface="Times New Roman" pitchFamily="18" charset="0"/>
              </a:rPr>
              <a:t> do</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τάττω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τάξω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ἔταξα</a:t>
            </a:r>
            <a:r>
              <a:rPr lang="en-US" sz="2400" dirty="0">
                <a:solidFill>
                  <a:schemeClr val="bg1"/>
                </a:solidFill>
                <a:latin typeface="Times New Roman" pitchFamily="18" charset="0"/>
                <a:cs typeface="Times New Roman" pitchFamily="18" charset="0"/>
              </a:rPr>
              <a:t> arrange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φυλάττω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φυλάξω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ἐφύλαξα</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watch</a:t>
            </a:r>
            <a:r>
              <a:rPr lang="en-US" sz="2400" dirty="0">
                <a:solidFill>
                  <a:schemeClr val="bg1"/>
                </a:solidFill>
                <a:latin typeface="Times New Roman" pitchFamily="18" charset="0"/>
                <a:cs typeface="Times New Roman" pitchFamily="18" charset="0"/>
              </a:rPr>
              <a:t>, guard, defend </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1829646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lnSpcReduction="10000"/>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a:solidFill>
                  <a:schemeClr val="bg1"/>
                </a:solidFill>
                <a:latin typeface="Times New Roman" pitchFamily="18" charset="0"/>
                <a:cs typeface="Times New Roman" pitchFamily="18" charset="0"/>
              </a:rPr>
              <a:t>(stems in </a:t>
            </a:r>
            <a:r>
              <a:rPr lang="el-GR" sz="2400" dirty="0" smtClean="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γ</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κ</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χ</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and </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σσ</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ἀνοίγω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ἀνοίξω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ἤνοιξα </a:t>
            </a:r>
            <a:r>
              <a:rPr lang="en-US" sz="2400" dirty="0" smtClean="0">
                <a:solidFill>
                  <a:schemeClr val="bg1"/>
                </a:solidFill>
                <a:latin typeface="Times New Roman" pitchFamily="18" charset="0"/>
                <a:cs typeface="Times New Roman" pitchFamily="18" charset="0"/>
              </a:rPr>
              <a:t>open </a:t>
            </a:r>
            <a:endParaRPr lang="en-US"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ἄρχω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ἄρξω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ἦρξα </a:t>
            </a:r>
            <a:r>
              <a:rPr lang="en-US" sz="2400" dirty="0">
                <a:solidFill>
                  <a:schemeClr val="bg1"/>
                </a:solidFill>
                <a:latin typeface="Times New Roman" pitchFamily="18" charset="0"/>
                <a:cs typeface="Times New Roman" pitchFamily="18" charset="0"/>
              </a:rPr>
              <a:t>begin, lead, rule </a:t>
            </a:r>
            <a:r>
              <a:rPr lang="en-US" sz="2400" i="1" dirty="0">
                <a:solidFill>
                  <a:schemeClr val="bg1"/>
                </a:solidFill>
                <a:latin typeface="Times New Roman" pitchFamily="18" charset="0"/>
                <a:cs typeface="Times New Roman" pitchFamily="18" charset="0"/>
              </a:rPr>
              <a:t>(+ gen.)</a:t>
            </a:r>
            <a:endParaRPr lang="en-US" sz="2400" i="1" dirty="0">
              <a:solidFill>
                <a:srgbClr val="FFFF00"/>
              </a:solidFill>
              <a:latin typeface="Palatino Linotype" pitchFamily="18" charset="0"/>
              <a:cs typeface="Times New Roman" pitchFamily="18" charset="0"/>
            </a:endParaRPr>
          </a:p>
          <a:p>
            <a:pPr lvl="1">
              <a:defRPr/>
            </a:pPr>
            <a:r>
              <a:rPr lang="el-GR" sz="2000" dirty="0">
                <a:solidFill>
                  <a:srgbClr val="FFFF00"/>
                </a:solidFill>
                <a:latin typeface="Palatino Linotype" pitchFamily="18" charset="0"/>
                <a:cs typeface="Times New Roman" pitchFamily="18" charset="0"/>
              </a:rPr>
              <a:t>ὑπάρχω </a:t>
            </a:r>
            <a:r>
              <a:rPr lang="en-US" sz="2000" dirty="0">
                <a:solidFill>
                  <a:schemeClr val="bg1"/>
                </a:solidFill>
                <a:latin typeface="Times New Roman" pitchFamily="18" charset="0"/>
                <a:cs typeface="Times New Roman" pitchFamily="18" charset="0"/>
              </a:rPr>
              <a:t>exist, be, belong to </a:t>
            </a:r>
            <a:endParaRPr lang="el-GR" sz="2000" dirty="0">
              <a:solidFill>
                <a:srgbClr val="FFFF00"/>
              </a:solidFill>
              <a:latin typeface="Palatino Linotype"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διδάσκω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διδάξω</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ἐδίδαξα </a:t>
            </a:r>
            <a:r>
              <a:rPr lang="en-US" sz="2400" dirty="0">
                <a:solidFill>
                  <a:schemeClr val="bg1"/>
                </a:solidFill>
                <a:latin typeface="Times New Roman" pitchFamily="18" charset="0"/>
                <a:cs typeface="Times New Roman" pitchFamily="18" charset="0"/>
              </a:rPr>
              <a:t>teach </a:t>
            </a:r>
            <a:endParaRPr lang="el-GR" sz="2400" dirty="0">
              <a:solidFill>
                <a:srgbClr val="FFFF00"/>
              </a:solidFill>
              <a:latin typeface="Palatino Linotype"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διώκω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διώξω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ἐδίωξα</a:t>
            </a:r>
            <a:r>
              <a:rPr lang="en-US" sz="2400" dirty="0">
                <a:solidFill>
                  <a:schemeClr val="bg1"/>
                </a:solidFill>
                <a:latin typeface="Times New Roman" pitchFamily="18" charset="0"/>
                <a:cs typeface="Times New Roman" pitchFamily="18" charset="0"/>
              </a:rPr>
              <a:t> pursue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δοκέω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δόξω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ἔδοξα </a:t>
            </a:r>
            <a:r>
              <a:rPr lang="en-US" sz="2400" dirty="0">
                <a:solidFill>
                  <a:schemeClr val="bg1"/>
                </a:solidFill>
                <a:latin typeface="Times New Roman" pitchFamily="18" charset="0"/>
                <a:cs typeface="Times New Roman" pitchFamily="18" charset="0"/>
              </a:rPr>
              <a:t>seem </a:t>
            </a:r>
            <a:endParaRPr lang="el-GR"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κηρύσσω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κηρύξω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ἐκήρυξα</a:t>
            </a:r>
            <a:r>
              <a:rPr lang="en-US" sz="2400" dirty="0" smtClean="0">
                <a:solidFill>
                  <a:schemeClr val="bg1"/>
                </a:solidFill>
                <a:latin typeface="Times New Roman" pitchFamily="18" charset="0"/>
                <a:cs typeface="Times New Roman" pitchFamily="18" charset="0"/>
              </a:rPr>
              <a:t> proclaim </a:t>
            </a:r>
            <a:endParaRPr lang="el-GR" sz="2400" dirty="0" smtClean="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κράζω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κράξω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ἔκραξα </a:t>
            </a:r>
            <a:r>
              <a:rPr lang="en-US" sz="2400" dirty="0">
                <a:solidFill>
                  <a:schemeClr val="bg1"/>
                </a:solidFill>
                <a:latin typeface="Times New Roman" pitchFamily="18" charset="0"/>
                <a:cs typeface="Times New Roman" pitchFamily="18" charset="0"/>
              </a:rPr>
              <a:t>shout</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πράσσω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πράξω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ἔπραξα</a:t>
            </a:r>
            <a:r>
              <a:rPr lang="en-US" sz="2400" dirty="0">
                <a:solidFill>
                  <a:schemeClr val="bg1"/>
                </a:solidFill>
                <a:latin typeface="Times New Roman" pitchFamily="18" charset="0"/>
                <a:cs typeface="Times New Roman" pitchFamily="18" charset="0"/>
              </a:rPr>
              <a:t> do</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ὑποτάσσω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ὑποτάξω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ὑπ</a:t>
            </a:r>
            <a:r>
              <a:rPr lang="el-GR" sz="2400" dirty="0">
                <a:solidFill>
                  <a:srgbClr val="FFFF00"/>
                </a:solidFill>
                <a:latin typeface="Palatino Linotype" pitchFamily="18" charset="0"/>
                <a:cs typeface="Times New Roman" pitchFamily="18" charset="0"/>
              </a:rPr>
              <a:t>έ</a:t>
            </a:r>
            <a:r>
              <a:rPr lang="el-GR" sz="2400" dirty="0" smtClean="0">
                <a:solidFill>
                  <a:srgbClr val="FFFF00"/>
                </a:solidFill>
                <a:latin typeface="Palatino Linotype" pitchFamily="18" charset="0"/>
                <a:cs typeface="Times New Roman" pitchFamily="18" charset="0"/>
              </a:rPr>
              <a:t>ταξα</a:t>
            </a:r>
            <a:r>
              <a:rPr lang="en-US" sz="2400" dirty="0" smtClean="0">
                <a:solidFill>
                  <a:schemeClr val="bg1"/>
                </a:solidFill>
                <a:latin typeface="Times New Roman" pitchFamily="18" charset="0"/>
                <a:cs typeface="Times New Roman" pitchFamily="18" charset="0"/>
              </a:rPr>
              <a:t> subordinate</a:t>
            </a:r>
            <a:r>
              <a:rPr lang="en-US" sz="2400" dirty="0">
                <a:solidFill>
                  <a:schemeClr val="bg1"/>
                </a:solidFill>
                <a:latin typeface="Times New Roman" pitchFamily="18" charset="0"/>
                <a:cs typeface="Times New Roman" pitchFamily="18" charset="0"/>
              </a:rPr>
              <a:t>, subject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φυλάσσω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φυλάξω</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ἐφύλαξα</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watch, guard, defend </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755669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Classical </a:t>
            </a:r>
            <a:r>
              <a:rPr lang="en-US" sz="2800" b="1" dirty="0" smtClean="0">
                <a:solidFill>
                  <a:srgbClr val="FFFF00"/>
                </a:solidFill>
                <a:latin typeface="Times New Roman" pitchFamily="18" charset="0"/>
                <a:cs typeface="Times New Roman" pitchFamily="18" charset="0"/>
              </a:rPr>
              <a:t>Vocabulary</a:t>
            </a:r>
            <a:r>
              <a:rPr lang="el-GR" sz="2800" b="1"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λ</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ν</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ρ</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ἀγγέλλω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ἀγγελῶ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ἤγγειλα </a:t>
            </a:r>
            <a:r>
              <a:rPr lang="en-US" sz="2400" dirty="0" smtClean="0">
                <a:solidFill>
                  <a:schemeClr val="bg1"/>
                </a:solidFill>
                <a:latin typeface="Times New Roman" pitchFamily="18" charset="0"/>
                <a:cs typeface="Times New Roman" pitchFamily="18" charset="0"/>
                <a:sym typeface="Wingdings" pitchFamily="2" charset="2"/>
              </a:rPr>
              <a:t>report</a:t>
            </a:r>
            <a:r>
              <a:rPr lang="en-US" sz="2400" dirty="0">
                <a:solidFill>
                  <a:schemeClr val="bg1"/>
                </a:solidFill>
                <a:latin typeface="Times New Roman" pitchFamily="18" charset="0"/>
                <a:cs typeface="Times New Roman" pitchFamily="18" charset="0"/>
                <a:sym typeface="Wingdings" pitchFamily="2" charset="2"/>
              </a:rPr>
              <a:t>, tell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a:solidFill>
                  <a:srgbClr val="FFFF00"/>
                </a:solidFill>
                <a:latin typeface="Palatino Linotype" pitchFamily="18" charset="0"/>
                <a:cs typeface="Times New Roman" pitchFamily="18" charset="0"/>
                <a:sym typeface="Wingdings" pitchFamily="2" charset="2"/>
              </a:rPr>
              <a:t>αἴρω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ἀρῶ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ἦρα </a:t>
            </a:r>
            <a:r>
              <a:rPr lang="en-US" sz="2400" dirty="0" smtClean="0">
                <a:solidFill>
                  <a:schemeClr val="bg1"/>
                </a:solidFill>
                <a:latin typeface="Times New Roman" pitchFamily="18" charset="0"/>
                <a:cs typeface="Times New Roman" pitchFamily="18" charset="0"/>
                <a:sym typeface="Wingdings" pitchFamily="2" charset="2"/>
              </a:rPr>
              <a:t>raise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a:solidFill>
                  <a:srgbClr val="FFFF00"/>
                </a:solidFill>
                <a:latin typeface="Palatino Linotype" pitchFamily="18" charset="0"/>
                <a:cs typeface="Times New Roman" pitchFamily="18" charset="0"/>
                <a:sym typeface="Wingdings" pitchFamily="2" charset="2"/>
              </a:rPr>
              <a:t>ἀποκτείνω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ἀπο</a:t>
            </a:r>
            <a:r>
              <a:rPr lang="el-GR" sz="2400" dirty="0" smtClean="0">
                <a:solidFill>
                  <a:srgbClr val="FFFF00"/>
                </a:solidFill>
                <a:latin typeface="Palatino Linotype" pitchFamily="18" charset="0"/>
                <a:cs typeface="Times New Roman" pitchFamily="18" charset="0"/>
                <a:sym typeface="Wingdings" pitchFamily="2" charset="2"/>
              </a:rPr>
              <a:t>κτενῶ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ἀπέκτεινα </a:t>
            </a:r>
            <a:r>
              <a:rPr lang="en-US" sz="2400" dirty="0" smtClean="0">
                <a:solidFill>
                  <a:schemeClr val="bg1"/>
                </a:solidFill>
                <a:latin typeface="Times New Roman" pitchFamily="18" charset="0"/>
                <a:cs typeface="Times New Roman" pitchFamily="18" charset="0"/>
                <a:sym typeface="Wingdings" pitchFamily="2" charset="2"/>
              </a:rPr>
              <a:t>kill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διαφθείρω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διαφθερῶ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διέφθειρα </a:t>
            </a:r>
            <a:r>
              <a:rPr lang="en-US" sz="2400" dirty="0" smtClean="0">
                <a:solidFill>
                  <a:schemeClr val="bg1"/>
                </a:solidFill>
                <a:latin typeface="Times New Roman" pitchFamily="18" charset="0"/>
                <a:cs typeface="Times New Roman" pitchFamily="18" charset="0"/>
                <a:sym typeface="Wingdings" pitchFamily="2" charset="2"/>
              </a:rPr>
              <a:t>destroy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κρίνω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κρινῶ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ἔκρινα </a:t>
            </a:r>
            <a:r>
              <a:rPr lang="en-US" sz="2400" dirty="0" smtClean="0">
                <a:solidFill>
                  <a:schemeClr val="bg1"/>
                </a:solidFill>
                <a:latin typeface="Times New Roman" pitchFamily="18" charset="0"/>
                <a:cs typeface="Times New Roman" pitchFamily="18" charset="0"/>
              </a:rPr>
              <a:t>judge</a:t>
            </a:r>
            <a:r>
              <a:rPr lang="en-US" sz="2400" dirty="0">
                <a:solidFill>
                  <a:schemeClr val="bg1"/>
                </a:solidFill>
                <a:latin typeface="Times New Roman" pitchFamily="18" charset="0"/>
                <a:cs typeface="Times New Roman" pitchFamily="18" charset="0"/>
              </a:rPr>
              <a:t>, decide, </a:t>
            </a:r>
            <a:r>
              <a:rPr lang="en-US" sz="2400" dirty="0" smtClean="0">
                <a:solidFill>
                  <a:schemeClr val="bg1"/>
                </a:solidFill>
                <a:latin typeface="Times New Roman" pitchFamily="18" charset="0"/>
                <a:cs typeface="Times New Roman" pitchFamily="18" charset="0"/>
              </a:rPr>
              <a:t>determine</a:t>
            </a:r>
            <a:endParaRPr lang="el-GR" sz="2400" dirty="0">
              <a:solidFill>
                <a:schemeClr val="bg1"/>
              </a:solidFill>
              <a:latin typeface="Times New Roman" pitchFamily="18" charset="0"/>
              <a:cs typeface="Times New Roman" pitchFamily="18" charset="0"/>
              <a:sym typeface="Wingdings" pitchFamily="2" charset="2"/>
            </a:endParaRPr>
          </a:p>
          <a:p>
            <a:pPr lvl="1">
              <a:defRPr/>
            </a:pPr>
            <a:r>
              <a:rPr lang="en-US" sz="2000" dirty="0">
                <a:solidFill>
                  <a:srgbClr val="FFFF00"/>
                </a:solidFill>
                <a:latin typeface="Palatino Linotype" pitchFamily="18" charset="0"/>
                <a:cs typeface="Times New Roman" pitchFamily="18" charset="0"/>
                <a:sym typeface="Wingdings" pitchFamily="2" charset="2"/>
              </a:rPr>
              <a:t>ἀπ</a:t>
            </a:r>
            <a:r>
              <a:rPr lang="en-US" sz="2000" dirty="0" err="1">
                <a:solidFill>
                  <a:srgbClr val="FFFF00"/>
                </a:solidFill>
                <a:latin typeface="Palatino Linotype" pitchFamily="18" charset="0"/>
                <a:cs typeface="Times New Roman" pitchFamily="18" charset="0"/>
                <a:sym typeface="Wingdings" pitchFamily="2" charset="2"/>
              </a:rPr>
              <a:t>οκρίνω</a:t>
            </a:r>
            <a:r>
              <a:rPr lang="en-US" sz="2000" dirty="0">
                <a:solidFill>
                  <a:srgbClr val="FFFF00"/>
                </a:solidFill>
                <a:latin typeface="Palatino Linotype" pitchFamily="18" charset="0"/>
                <a:cs typeface="Times New Roman" pitchFamily="18" charset="0"/>
                <a:sym typeface="Wingdings" pitchFamily="2" charset="2"/>
              </a:rPr>
              <a:t> </a:t>
            </a:r>
            <a:r>
              <a:rPr lang="en-US" sz="2000" dirty="0">
                <a:solidFill>
                  <a:schemeClr val="bg1"/>
                </a:solidFill>
                <a:latin typeface="Times New Roman" pitchFamily="18" charset="0"/>
                <a:cs typeface="Times New Roman" pitchFamily="18" charset="0"/>
                <a:sym typeface="Wingdings" pitchFamily="2" charset="2"/>
              </a:rPr>
              <a:t>separate; (</a:t>
            </a:r>
            <a:r>
              <a:rPr lang="en-US" sz="2000" i="1" dirty="0">
                <a:solidFill>
                  <a:schemeClr val="bg1"/>
                </a:solidFill>
                <a:latin typeface="Times New Roman" pitchFamily="18" charset="0"/>
                <a:cs typeface="Times New Roman" pitchFamily="18" charset="0"/>
                <a:sym typeface="Wingdings" pitchFamily="2" charset="2"/>
              </a:rPr>
              <a:t>mid</a:t>
            </a:r>
            <a:r>
              <a:rPr lang="en-US" sz="2000" dirty="0">
                <a:solidFill>
                  <a:schemeClr val="bg1"/>
                </a:solidFill>
                <a:latin typeface="Times New Roman" pitchFamily="18" charset="0"/>
                <a:cs typeface="Times New Roman" pitchFamily="18" charset="0"/>
                <a:sym typeface="Wingdings" pitchFamily="2" charset="2"/>
              </a:rPr>
              <a:t>.) answer, reply</a:t>
            </a:r>
          </a:p>
          <a:p>
            <a:pPr>
              <a:defRPr/>
            </a:pPr>
            <a:r>
              <a:rPr lang="el-GR" sz="2400" dirty="0" smtClean="0">
                <a:solidFill>
                  <a:srgbClr val="FFFF00"/>
                </a:solidFill>
                <a:latin typeface="Palatino Linotype" pitchFamily="18" charset="0"/>
                <a:cs typeface="Times New Roman" pitchFamily="18" charset="0"/>
                <a:sym typeface="Wingdings" pitchFamily="2" charset="2"/>
              </a:rPr>
              <a:t>μένω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μενῶ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ἔμεινα </a:t>
            </a:r>
            <a:r>
              <a:rPr lang="en-US" sz="2400" dirty="0" smtClean="0">
                <a:solidFill>
                  <a:schemeClr val="bg1"/>
                </a:solidFill>
                <a:latin typeface="Times New Roman" pitchFamily="18" charset="0"/>
                <a:cs typeface="Times New Roman" pitchFamily="18" charset="0"/>
                <a:sym typeface="Wingdings" pitchFamily="2" charset="2"/>
              </a:rPr>
              <a:t>remain</a:t>
            </a:r>
            <a:r>
              <a:rPr lang="en-US" sz="2400" dirty="0">
                <a:solidFill>
                  <a:schemeClr val="bg1"/>
                </a:solidFill>
                <a:latin typeface="Times New Roman" pitchFamily="18" charset="0"/>
                <a:cs typeface="Times New Roman" pitchFamily="18" charset="0"/>
                <a:sym typeface="Wingdings" pitchFamily="2" charset="2"/>
              </a:rPr>
              <a:t>, stay </a:t>
            </a:r>
            <a:endParaRPr lang="el-GR" sz="2400" dirty="0">
              <a:solidFill>
                <a:schemeClr val="bg1"/>
              </a:solidFill>
              <a:latin typeface="Times New Roman" pitchFamily="18" charset="0"/>
              <a:cs typeface="Times New Roman" pitchFamily="18" charset="0"/>
              <a:sym typeface="Wingdings" pitchFamily="2" charset="2"/>
            </a:endParaRPr>
          </a:p>
        </p:txBody>
      </p:sp>
    </p:spTree>
    <p:extLst>
      <p:ext uri="{BB962C8B-B14F-4D97-AF65-F5344CB8AC3E}">
        <p14:creationId xmlns:p14="http://schemas.microsoft.com/office/powerpoint/2010/main" val="474496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a:solidFill>
                  <a:schemeClr val="bg1"/>
                </a:solidFill>
                <a:latin typeface="Times New Roman" pitchFamily="18" charset="0"/>
                <a:cs typeface="Times New Roman" pitchFamily="18" charset="0"/>
              </a:rPr>
              <a:t>(stems in –</a:t>
            </a:r>
            <a:r>
              <a:rPr lang="el-GR" sz="2400" dirty="0">
                <a:solidFill>
                  <a:srgbClr val="FFFF00"/>
                </a:solidFill>
                <a:latin typeface="Palatino Linotype" pitchFamily="18" charset="0"/>
                <a:cs typeface="Times New Roman" pitchFamily="18" charset="0"/>
              </a:rPr>
              <a:t>λ</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ν</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ρ</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αἴρω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ἀρῶ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ἦρα </a:t>
            </a:r>
            <a:r>
              <a:rPr lang="en-US" sz="2400" dirty="0">
                <a:solidFill>
                  <a:schemeClr val="bg1"/>
                </a:solidFill>
                <a:latin typeface="Times New Roman" pitchFamily="18" charset="0"/>
                <a:cs typeface="Times New Roman" pitchFamily="18" charset="0"/>
                <a:sym typeface="Wingdings" pitchFamily="2" charset="2"/>
              </a:rPr>
              <a:t>raise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ἀπαγγέλλω</a:t>
            </a:r>
            <a:r>
              <a:rPr lang="el-GR" sz="2400" dirty="0">
                <a:solidFill>
                  <a:schemeClr val="bg1"/>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αγγελῶ </a:t>
            </a:r>
            <a:r>
              <a:rPr lang="el-GR" sz="2400" dirty="0">
                <a:solidFill>
                  <a:schemeClr val="bg1"/>
                </a:solidFill>
                <a:latin typeface="Palatino Linotype"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ήγγειλα </a:t>
            </a:r>
            <a:r>
              <a:rPr lang="en-US" sz="2400" dirty="0" smtClean="0">
                <a:solidFill>
                  <a:schemeClr val="bg1"/>
                </a:solidFill>
                <a:latin typeface="Times New Roman" pitchFamily="18" charset="0"/>
                <a:cs typeface="Times New Roman" pitchFamily="18" charset="0"/>
                <a:sym typeface="Wingdings" pitchFamily="2" charset="2"/>
              </a:rPr>
              <a:t>report, tell </a:t>
            </a:r>
            <a:endParaRPr lang="el-GR" sz="2400" dirty="0" smtClean="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ἀποκτείνω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ἀποκτενῶ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ἀπέκτεινα </a:t>
            </a:r>
            <a:r>
              <a:rPr lang="en-US" sz="2400" dirty="0">
                <a:solidFill>
                  <a:schemeClr val="bg1"/>
                </a:solidFill>
                <a:latin typeface="Times New Roman" pitchFamily="18" charset="0"/>
                <a:cs typeface="Times New Roman" pitchFamily="18" charset="0"/>
                <a:sym typeface="Wingdings" pitchFamily="2" charset="2"/>
              </a:rPr>
              <a:t>kill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a:solidFill>
                  <a:srgbClr val="FFFF00"/>
                </a:solidFill>
                <a:latin typeface="Palatino Linotype" pitchFamily="18" charset="0"/>
                <a:cs typeface="Times New Roman" pitchFamily="18" charset="0"/>
                <a:sym typeface="Wingdings" pitchFamily="2" charset="2"/>
              </a:rPr>
              <a:t>ἀποστέλλω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ἀποστελῶ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ἀπέστειλα </a:t>
            </a:r>
            <a:r>
              <a:rPr lang="en-US" sz="2400" dirty="0">
                <a:solidFill>
                  <a:schemeClr val="bg1"/>
                </a:solidFill>
                <a:latin typeface="Times New Roman" pitchFamily="18" charset="0"/>
                <a:cs typeface="Times New Roman" pitchFamily="18" charset="0"/>
                <a:sym typeface="Wingdings" pitchFamily="2" charset="2"/>
              </a:rPr>
              <a:t>send away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ἐγείρω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ἐγερῶ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εἴγειρα </a:t>
            </a:r>
            <a:r>
              <a:rPr lang="en-US" sz="2400" dirty="0">
                <a:solidFill>
                  <a:schemeClr val="bg1"/>
                </a:solidFill>
                <a:latin typeface="Times New Roman" pitchFamily="18" charset="0"/>
                <a:cs typeface="Times New Roman" pitchFamily="18" charset="0"/>
                <a:sym typeface="Wingdings" pitchFamily="2" charset="2"/>
              </a:rPr>
              <a:t>raise up</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κρίνω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κρινῶ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ἔκρινα </a:t>
            </a:r>
            <a:r>
              <a:rPr lang="en-US" sz="2400" dirty="0">
                <a:solidFill>
                  <a:schemeClr val="bg1"/>
                </a:solidFill>
                <a:latin typeface="Times New Roman" pitchFamily="18" charset="0"/>
                <a:cs typeface="Times New Roman" pitchFamily="18" charset="0"/>
              </a:rPr>
              <a:t>judge, decide, determine</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μένω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μενῶ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ἔμεινα </a:t>
            </a:r>
            <a:r>
              <a:rPr lang="en-US" sz="2400" dirty="0">
                <a:solidFill>
                  <a:schemeClr val="bg1"/>
                </a:solidFill>
                <a:latin typeface="Times New Roman" pitchFamily="18" charset="0"/>
                <a:cs typeface="Times New Roman" pitchFamily="18" charset="0"/>
                <a:sym typeface="Wingdings" pitchFamily="2" charset="2"/>
              </a:rPr>
              <a:t>remain, stay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παραγγέλλω </a:t>
            </a:r>
            <a:r>
              <a:rPr lang="el-GR" sz="2400" dirty="0">
                <a:solidFill>
                  <a:schemeClr val="bg1"/>
                </a:solidFill>
                <a:latin typeface="Palatino Linotype"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αγγελῶ </a:t>
            </a:r>
            <a:r>
              <a:rPr lang="el-GR" sz="2400" dirty="0" smtClean="0">
                <a:solidFill>
                  <a:schemeClr val="bg1"/>
                </a:solidFill>
                <a:latin typeface="Palatino Linotype"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ήγγειλα </a:t>
            </a:r>
            <a:r>
              <a:rPr lang="en-US" sz="2400" dirty="0" smtClean="0">
                <a:solidFill>
                  <a:schemeClr val="bg1"/>
                </a:solidFill>
                <a:latin typeface="Times New Roman" pitchFamily="18" charset="0"/>
                <a:cs typeface="Times New Roman" pitchFamily="18" charset="0"/>
                <a:sym typeface="Wingdings" pitchFamily="2" charset="2"/>
              </a:rPr>
              <a:t>command</a:t>
            </a:r>
            <a:r>
              <a:rPr lang="en-US" sz="2400" dirty="0">
                <a:solidFill>
                  <a:schemeClr val="bg1"/>
                </a:solidFill>
                <a:latin typeface="Times New Roman" pitchFamily="18" charset="0"/>
                <a:cs typeface="Times New Roman" pitchFamily="18" charset="0"/>
                <a:sym typeface="Wingdings" pitchFamily="2" charset="2"/>
              </a:rPr>
              <a:t>, order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a:solidFill>
                  <a:srgbClr val="FFFF00"/>
                </a:solidFill>
                <a:latin typeface="Palatino Linotype" pitchFamily="18" charset="0"/>
                <a:cs typeface="Times New Roman" pitchFamily="18" charset="0"/>
                <a:sym typeface="Wingdings" pitchFamily="2" charset="2"/>
              </a:rPr>
              <a:t>σπείρω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σπερῶ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ἔσπειρα </a:t>
            </a:r>
            <a:r>
              <a:rPr lang="en-US" sz="2400" dirty="0" smtClean="0">
                <a:solidFill>
                  <a:schemeClr val="bg1"/>
                </a:solidFill>
                <a:latin typeface="Times New Roman" pitchFamily="18" charset="0"/>
                <a:cs typeface="Times New Roman" pitchFamily="18" charset="0"/>
                <a:sym typeface="Wingdings" pitchFamily="2" charset="2"/>
              </a:rPr>
              <a:t>sow</a:t>
            </a:r>
            <a:endParaRPr lang="el-GR" sz="2400" dirty="0">
              <a:solidFill>
                <a:schemeClr val="bg1"/>
              </a:solidFill>
              <a:latin typeface="Times New Roman" pitchFamily="18" charset="0"/>
              <a:cs typeface="Times New Roman" pitchFamily="18" charset="0"/>
              <a:sym typeface="Wingdings" pitchFamily="2" charset="2"/>
            </a:endParaRPr>
          </a:p>
        </p:txBody>
      </p:sp>
    </p:spTree>
    <p:extLst>
      <p:ext uri="{BB962C8B-B14F-4D97-AF65-F5344CB8AC3E}">
        <p14:creationId xmlns:p14="http://schemas.microsoft.com/office/powerpoint/2010/main" val="3658399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marL="0" indent="0">
              <a:buNone/>
              <a:defRPr/>
            </a:pPr>
            <a:r>
              <a:rPr lang="en-US" sz="2400" b="1" dirty="0" smtClean="0">
                <a:solidFill>
                  <a:srgbClr val="FFFF00"/>
                </a:solidFill>
                <a:latin typeface="Times New Roman" pitchFamily="18" charset="0"/>
                <a:cs typeface="Times New Roman" pitchFamily="18" charset="0"/>
              </a:rPr>
              <a:t>VOCABULARY</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The next slides cover verbs that have a </a:t>
            </a:r>
            <a:r>
              <a:rPr lang="en-US" sz="2400" dirty="0" smtClean="0">
                <a:solidFill>
                  <a:srgbClr val="FFFF00"/>
                </a:solidFill>
                <a:latin typeface="Times New Roman" pitchFamily="18" charset="0"/>
                <a:cs typeface="Times New Roman" pitchFamily="18" charset="0"/>
              </a:rPr>
              <a:t>2</a:t>
            </a:r>
            <a:r>
              <a:rPr lang="en-US" sz="2400" baseline="30000" dirty="0" smtClean="0">
                <a:solidFill>
                  <a:srgbClr val="FFFF00"/>
                </a:solidFill>
                <a:latin typeface="Times New Roman" pitchFamily="18" charset="0"/>
                <a:cs typeface="Times New Roman" pitchFamily="18" charset="0"/>
              </a:rPr>
              <a:t>nd</a:t>
            </a:r>
            <a:r>
              <a:rPr lang="en-US" sz="2400" dirty="0" smtClean="0">
                <a:solidFill>
                  <a:srgbClr val="FFFF00"/>
                </a:solidFill>
                <a:latin typeface="Times New Roman" pitchFamily="18" charset="0"/>
                <a:cs typeface="Times New Roman" pitchFamily="18" charset="0"/>
              </a:rPr>
              <a:t> (strong) aorist</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The principal parts can look strange at first, but remember how this type of aorist is formed. </a:t>
            </a:r>
            <a:endParaRPr lang="el-GR" sz="24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All these verbs use their </a:t>
            </a:r>
            <a:r>
              <a:rPr lang="en-US" sz="2400" dirty="0" smtClean="0">
                <a:solidFill>
                  <a:srgbClr val="FFFF00"/>
                </a:solidFill>
                <a:latin typeface="Times New Roman" pitchFamily="18" charset="0"/>
                <a:cs typeface="Times New Roman" pitchFamily="18" charset="0"/>
              </a:rPr>
              <a:t>root </a:t>
            </a:r>
            <a:r>
              <a:rPr lang="en-US" sz="2400" dirty="0" smtClean="0">
                <a:solidFill>
                  <a:schemeClr val="bg1"/>
                </a:solidFill>
                <a:latin typeface="Times New Roman" pitchFamily="18" charset="0"/>
                <a:cs typeface="Times New Roman" pitchFamily="18" charset="0"/>
              </a:rPr>
              <a:t>as their </a:t>
            </a:r>
            <a:r>
              <a:rPr lang="en-US" sz="2400" dirty="0" smtClean="0">
                <a:solidFill>
                  <a:srgbClr val="FFFF00"/>
                </a:solidFill>
                <a:latin typeface="Times New Roman" pitchFamily="18" charset="0"/>
                <a:cs typeface="Times New Roman" pitchFamily="18" charset="0"/>
              </a:rPr>
              <a:t>aorist stem</a:t>
            </a:r>
            <a:r>
              <a:rPr lang="en-US" sz="2400" dirty="0" smtClean="0">
                <a:solidFill>
                  <a:schemeClr val="bg1"/>
                </a:solidFill>
                <a:latin typeface="Times New Roman" pitchFamily="18" charset="0"/>
                <a:cs typeface="Times New Roman" pitchFamily="18" charset="0"/>
              </a:rPr>
              <a:t>. The present and future principal parts have additions to the stem to indicate these tenses. In a sense, then, these verbs build in reverse direction from verbs with a 1</a:t>
            </a:r>
            <a:r>
              <a:rPr lang="en-US" sz="2400" baseline="30000" dirty="0" smtClean="0">
                <a:solidFill>
                  <a:schemeClr val="bg1"/>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(weak) aorist. </a:t>
            </a:r>
          </a:p>
          <a:p>
            <a:pPr>
              <a:defRPr/>
            </a:pPr>
            <a:r>
              <a:rPr lang="en-US" sz="2400" dirty="0" smtClean="0">
                <a:solidFill>
                  <a:schemeClr val="bg1"/>
                </a:solidFill>
                <a:latin typeface="Times New Roman" pitchFamily="18" charset="0"/>
                <a:cs typeface="Times New Roman" pitchFamily="18" charset="0"/>
              </a:rPr>
              <a:t>Recognizing this pattern can help understand and remember these parts and stems. </a:t>
            </a:r>
          </a:p>
        </p:txBody>
      </p:sp>
    </p:spTree>
    <p:extLst>
      <p:ext uri="{BB962C8B-B14F-4D97-AF65-F5344CB8AC3E}">
        <p14:creationId xmlns:p14="http://schemas.microsoft.com/office/powerpoint/2010/main" val="26780526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7526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(2</a:t>
            </a:r>
            <a:r>
              <a:rPr lang="en-US" sz="2400" baseline="30000" dirty="0" smtClean="0">
                <a:solidFill>
                  <a:schemeClr val="bg1"/>
                </a:solidFill>
                <a:latin typeface="Times New Roman" pitchFamily="18" charset="0"/>
                <a:cs typeface="Times New Roman" pitchFamily="18" charset="0"/>
              </a:rPr>
              <a:t>nd</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aorists</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ἁμαρτάνω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ἁμαρτήσομαι</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ἥμαρτον </a:t>
            </a:r>
            <a:r>
              <a:rPr lang="en-US" sz="2400" dirty="0" smtClean="0">
                <a:solidFill>
                  <a:schemeClr val="bg1"/>
                </a:solidFill>
                <a:latin typeface="Times New Roman" pitchFamily="18" charset="0"/>
                <a:cs typeface="Times New Roman" pitchFamily="18" charset="0"/>
                <a:sym typeface="Wingdings" pitchFamily="2" charset="2"/>
              </a:rPr>
              <a:t>miss</a:t>
            </a:r>
            <a:r>
              <a:rPr lang="en-US" sz="2400" dirty="0">
                <a:solidFill>
                  <a:schemeClr val="bg1"/>
                </a:solidFill>
                <a:latin typeface="Times New Roman" pitchFamily="18" charset="0"/>
                <a:cs typeface="Times New Roman" pitchFamily="18" charset="0"/>
                <a:sym typeface="Wingdings" pitchFamily="2" charset="2"/>
              </a:rPr>
              <a:t>, fail, make a mistake</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ἀποθνῄσκω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ἀποθανοῦμαι</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ἀπέθανον </a:t>
            </a:r>
            <a:r>
              <a:rPr lang="en-US" sz="2400" dirty="0">
                <a:solidFill>
                  <a:schemeClr val="bg1"/>
                </a:solidFill>
                <a:latin typeface="Times New Roman" pitchFamily="18" charset="0"/>
                <a:cs typeface="Times New Roman" pitchFamily="18" charset="0"/>
                <a:sym typeface="Wingdings" pitchFamily="2" charset="2"/>
              </a:rPr>
              <a:t>die</a:t>
            </a:r>
            <a:endParaRPr lang="el-GR" sz="2400" dirty="0">
              <a:solidFill>
                <a:srgbClr val="FFFF00"/>
              </a:solidFill>
              <a:latin typeface="Palatino Linotype" pitchFamily="18" charset="0"/>
              <a:cs typeface="Times New Roman" pitchFamily="18" charset="0"/>
              <a:sym typeface="Wingdings" pitchFamily="2" charset="2"/>
            </a:endParaRPr>
          </a:p>
          <a:p>
            <a:pPr lvl="1">
              <a:defRPr/>
            </a:pPr>
            <a:r>
              <a:rPr lang="el-GR" sz="2000" dirty="0" smtClean="0">
                <a:solidFill>
                  <a:srgbClr val="FFFF00"/>
                </a:solidFill>
                <a:latin typeface="Palatino Linotype" pitchFamily="18" charset="0"/>
                <a:cs typeface="Times New Roman" pitchFamily="18" charset="0"/>
                <a:sym typeface="Wingdings" pitchFamily="2" charset="2"/>
              </a:rPr>
              <a:t>θνήσκω </a:t>
            </a:r>
            <a:r>
              <a:rPr lang="en-US" sz="2000" dirty="0">
                <a:solidFill>
                  <a:schemeClr val="bg1"/>
                </a:solidFill>
                <a:latin typeface="Times New Roman" pitchFamily="18" charset="0"/>
                <a:cs typeface="Times New Roman" pitchFamily="18" charset="0"/>
                <a:sym typeface="Wingdings" pitchFamily="2" charset="2"/>
              </a:rPr>
              <a:t>die</a:t>
            </a:r>
            <a:endParaRPr lang="el-GR" sz="20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βάλλω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βαλῶ</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ἔβαλον </a:t>
            </a:r>
            <a:r>
              <a:rPr lang="en-US" sz="2400" dirty="0">
                <a:solidFill>
                  <a:schemeClr val="bg1"/>
                </a:solidFill>
                <a:latin typeface="Times New Roman" pitchFamily="18" charset="0"/>
                <a:cs typeface="Times New Roman" pitchFamily="18" charset="0"/>
                <a:sym typeface="Wingdings" pitchFamily="2" charset="2"/>
              </a:rPr>
              <a:t>throw, hit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εὑρίσκω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εὑρήσω</a:t>
            </a:r>
            <a:r>
              <a:rPr lang="en-US" sz="2400" dirty="0" smtClean="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εὗρον </a:t>
            </a:r>
            <a:r>
              <a:rPr lang="en-US" sz="2400" dirty="0" smtClean="0">
                <a:solidFill>
                  <a:schemeClr val="bg1"/>
                </a:solidFill>
                <a:latin typeface="Times New Roman" pitchFamily="18" charset="0"/>
                <a:cs typeface="Times New Roman" pitchFamily="18" charset="0"/>
                <a:sym typeface="Wingdings" pitchFamily="2" charset="2"/>
              </a:rPr>
              <a:t>find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λαμβάνω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λήψομαι</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ἔλαβον </a:t>
            </a:r>
            <a:r>
              <a:rPr lang="en-US" sz="2400" dirty="0">
                <a:solidFill>
                  <a:schemeClr val="bg1"/>
                </a:solidFill>
                <a:latin typeface="Times New Roman" pitchFamily="18" charset="0"/>
                <a:cs typeface="Times New Roman" pitchFamily="18" charset="0"/>
                <a:sym typeface="Wingdings" pitchFamily="2" charset="2"/>
              </a:rPr>
              <a:t>take, grab; receive, get</a:t>
            </a:r>
            <a:endParaRPr lang="el-GR" sz="2400" dirty="0">
              <a:solidFill>
                <a:srgbClr val="FFFF00"/>
              </a:solidFill>
              <a:latin typeface="Palatino Linotype" pitchFamily="18" charset="0"/>
              <a:cs typeface="Times New Roman" pitchFamily="18" charset="0"/>
              <a:sym typeface="Wingdings" pitchFamily="2" charset="2"/>
            </a:endParaRPr>
          </a:p>
          <a:p>
            <a:pPr lvl="1">
              <a:defRPr/>
            </a:pPr>
            <a:r>
              <a:rPr lang="el-GR" sz="2000" dirty="0">
                <a:solidFill>
                  <a:srgbClr val="FFFF00"/>
                </a:solidFill>
                <a:latin typeface="Palatino Linotype" pitchFamily="18" charset="0"/>
                <a:cs typeface="Times New Roman" pitchFamily="18" charset="0"/>
                <a:sym typeface="Wingdings" pitchFamily="2" charset="2"/>
              </a:rPr>
              <a:t>καταλαμβάνω </a:t>
            </a:r>
            <a:r>
              <a:rPr lang="en-US" sz="2000" dirty="0">
                <a:solidFill>
                  <a:schemeClr val="bg1"/>
                </a:solidFill>
                <a:latin typeface="Times New Roman" pitchFamily="18" charset="0"/>
                <a:cs typeface="Times New Roman" pitchFamily="18" charset="0"/>
                <a:sym typeface="Wingdings" pitchFamily="2" charset="2"/>
              </a:rPr>
              <a:t>seize, catch up to, arrest </a:t>
            </a:r>
            <a:endParaRPr lang="el-GR" sz="2000" dirty="0">
              <a:solidFill>
                <a:srgbClr val="FFFF00"/>
              </a:solidFill>
              <a:latin typeface="Palatino Linotype" pitchFamily="18" charset="0"/>
              <a:cs typeface="Times New Roman" pitchFamily="18" charset="0"/>
              <a:sym typeface="Wingdings" pitchFamily="2" charset="2"/>
            </a:endParaRPr>
          </a:p>
          <a:p>
            <a:pPr lvl="1">
              <a:defRPr/>
            </a:pPr>
            <a:r>
              <a:rPr lang="el-GR" sz="2000" dirty="0" smtClean="0">
                <a:solidFill>
                  <a:srgbClr val="FFFF00"/>
                </a:solidFill>
                <a:latin typeface="Palatino Linotype" pitchFamily="18" charset="0"/>
                <a:cs typeface="Times New Roman" pitchFamily="18" charset="0"/>
                <a:sym typeface="Wingdings" pitchFamily="2" charset="2"/>
              </a:rPr>
              <a:t>ὑπολαμβάνω</a:t>
            </a:r>
            <a:r>
              <a:rPr lang="en-US" sz="2000" dirty="0" smtClean="0">
                <a:solidFill>
                  <a:srgbClr val="FFFF00"/>
                </a:solidFill>
                <a:latin typeface="Palatino Linotype" pitchFamily="18" charset="0"/>
                <a:cs typeface="Times New Roman" pitchFamily="18" charset="0"/>
                <a:sym typeface="Wingdings" pitchFamily="2" charset="2"/>
              </a:rPr>
              <a:t> </a:t>
            </a:r>
            <a:r>
              <a:rPr lang="en-US" sz="2000" dirty="0">
                <a:solidFill>
                  <a:schemeClr val="bg1"/>
                </a:solidFill>
                <a:latin typeface="Times New Roman" pitchFamily="18" charset="0"/>
                <a:cs typeface="Times New Roman" pitchFamily="18" charset="0"/>
                <a:sym typeface="Wingdings" pitchFamily="2" charset="2"/>
              </a:rPr>
              <a:t>take up, reply, </a:t>
            </a:r>
            <a:r>
              <a:rPr lang="en-US" sz="2000" dirty="0" smtClean="0">
                <a:solidFill>
                  <a:schemeClr val="bg1"/>
                </a:solidFill>
                <a:latin typeface="Times New Roman" pitchFamily="18" charset="0"/>
                <a:cs typeface="Times New Roman" pitchFamily="18" charset="0"/>
                <a:sym typeface="Wingdings" pitchFamily="2" charset="2"/>
              </a:rPr>
              <a:t>suppose</a:t>
            </a:r>
          </a:p>
        </p:txBody>
      </p:sp>
    </p:spTree>
    <p:extLst>
      <p:ext uri="{BB962C8B-B14F-4D97-AF65-F5344CB8AC3E}">
        <p14:creationId xmlns:p14="http://schemas.microsoft.com/office/powerpoint/2010/main" val="2057038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7526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(2</a:t>
            </a:r>
            <a:r>
              <a:rPr lang="en-US" sz="2400" baseline="30000" dirty="0" smtClean="0">
                <a:solidFill>
                  <a:schemeClr val="bg1"/>
                </a:solidFill>
                <a:latin typeface="Times New Roman" pitchFamily="18" charset="0"/>
                <a:cs typeface="Times New Roman" pitchFamily="18" charset="0"/>
              </a:rPr>
              <a:t>nd</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aorists</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λανθάνω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λήσω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ἔλαθον </a:t>
            </a:r>
            <a:r>
              <a:rPr lang="en-US" sz="2400" dirty="0">
                <a:solidFill>
                  <a:schemeClr val="bg1"/>
                </a:solidFill>
                <a:latin typeface="Times New Roman" pitchFamily="18" charset="0"/>
                <a:cs typeface="Times New Roman" pitchFamily="18" charset="0"/>
                <a:sym typeface="Wingdings" pitchFamily="2" charset="2"/>
              </a:rPr>
              <a:t>escape notice of; (</a:t>
            </a:r>
            <a:r>
              <a:rPr lang="en-US" sz="2400" i="1" dirty="0">
                <a:solidFill>
                  <a:schemeClr val="bg1"/>
                </a:solidFill>
                <a:latin typeface="Times New Roman" pitchFamily="18" charset="0"/>
                <a:cs typeface="Times New Roman" pitchFamily="18" charset="0"/>
                <a:sym typeface="Wingdings" pitchFamily="2" charset="2"/>
              </a:rPr>
              <a:t>mid</a:t>
            </a:r>
            <a:r>
              <a:rPr lang="en-US" sz="2400" dirty="0">
                <a:solidFill>
                  <a:schemeClr val="bg1"/>
                </a:solidFill>
                <a:latin typeface="Times New Roman" pitchFamily="18" charset="0"/>
                <a:cs typeface="Times New Roman" pitchFamily="18" charset="0"/>
                <a:sym typeface="Wingdings" pitchFamily="2" charset="2"/>
              </a:rPr>
              <a:t>.) forget</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λείπω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λείψω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ἔλιπον </a:t>
            </a:r>
            <a:r>
              <a:rPr lang="en-US" sz="2400" dirty="0">
                <a:solidFill>
                  <a:schemeClr val="bg1"/>
                </a:solidFill>
                <a:latin typeface="Times New Roman" pitchFamily="18" charset="0"/>
                <a:cs typeface="Times New Roman" pitchFamily="18" charset="0"/>
                <a:sym typeface="Wingdings" pitchFamily="2" charset="2"/>
              </a:rPr>
              <a:t>leave, abandon</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μανθάνω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μαθήσομαι</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ἔμαθον</a:t>
            </a:r>
            <a:r>
              <a:rPr lang="en-US" sz="2400" dirty="0">
                <a:solidFill>
                  <a:schemeClr val="bg1"/>
                </a:solidFill>
                <a:latin typeface="Times New Roman" pitchFamily="18" charset="0"/>
                <a:cs typeface="Times New Roman" pitchFamily="18" charset="0"/>
                <a:sym typeface="Wingdings" pitchFamily="2" charset="2"/>
              </a:rPr>
              <a:t> </a:t>
            </a:r>
            <a:r>
              <a:rPr lang="en-US" sz="2400" dirty="0" smtClean="0">
                <a:solidFill>
                  <a:schemeClr val="bg1"/>
                </a:solidFill>
                <a:latin typeface="Times New Roman" pitchFamily="18" charset="0"/>
                <a:cs typeface="Times New Roman" pitchFamily="18" charset="0"/>
                <a:sym typeface="Wingdings" pitchFamily="2" charset="2"/>
              </a:rPr>
              <a:t>learn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πίνω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πίομαι</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ἔπιον </a:t>
            </a:r>
            <a:r>
              <a:rPr lang="en-US" sz="2400" dirty="0" smtClean="0">
                <a:solidFill>
                  <a:schemeClr val="bg1"/>
                </a:solidFill>
                <a:latin typeface="Times New Roman" pitchFamily="18" charset="0"/>
                <a:cs typeface="Times New Roman" pitchFamily="18" charset="0"/>
                <a:sym typeface="Wingdings" pitchFamily="2" charset="2"/>
              </a:rPr>
              <a:t>drink</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τέμνω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τεμῶ</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ἔτεμον </a:t>
            </a:r>
            <a:r>
              <a:rPr lang="en-US" sz="2400" dirty="0" smtClean="0">
                <a:solidFill>
                  <a:schemeClr val="bg1"/>
                </a:solidFill>
                <a:latin typeface="Times New Roman" pitchFamily="18" charset="0"/>
                <a:cs typeface="Times New Roman" pitchFamily="18" charset="0"/>
                <a:sym typeface="Wingdings" pitchFamily="2" charset="2"/>
              </a:rPr>
              <a:t>cut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φεύγω</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 φεύξομαι</a:t>
            </a:r>
            <a:r>
              <a:rPr lang="en-US" sz="2400" dirty="0" smtClean="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ἔφυγον </a:t>
            </a:r>
            <a:r>
              <a:rPr lang="en-US" sz="2400" dirty="0">
                <a:solidFill>
                  <a:schemeClr val="bg1"/>
                </a:solidFill>
                <a:latin typeface="Times New Roman" pitchFamily="18" charset="0"/>
                <a:cs typeface="Times New Roman" pitchFamily="18" charset="0"/>
                <a:sym typeface="Wingdings" pitchFamily="2" charset="2"/>
              </a:rPr>
              <a:t>flee, run away </a:t>
            </a:r>
            <a:endParaRPr lang="el-GR" sz="2400" dirty="0">
              <a:solidFill>
                <a:srgbClr val="FFFF00"/>
              </a:solidFill>
              <a:latin typeface="Palatino Linotype" pitchFamily="18" charset="0"/>
              <a:cs typeface="Times New Roman" pitchFamily="18" charset="0"/>
              <a:sym typeface="Wingdings" pitchFamily="2" charset="2"/>
            </a:endParaRPr>
          </a:p>
        </p:txBody>
      </p:sp>
    </p:spTree>
    <p:extLst>
      <p:ext uri="{BB962C8B-B14F-4D97-AF65-F5344CB8AC3E}">
        <p14:creationId xmlns:p14="http://schemas.microsoft.com/office/powerpoint/2010/main" val="29666562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a:solidFill>
                  <a:schemeClr val="bg1"/>
                </a:solidFill>
                <a:latin typeface="Times New Roman" pitchFamily="18" charset="0"/>
                <a:cs typeface="Times New Roman" pitchFamily="18" charset="0"/>
              </a:rPr>
              <a:t>(2</a:t>
            </a:r>
            <a:r>
              <a:rPr lang="en-US" sz="2400" baseline="30000" dirty="0">
                <a:solidFill>
                  <a:schemeClr val="bg1"/>
                </a:solidFill>
                <a:latin typeface="Times New Roman" pitchFamily="18" charset="0"/>
                <a:cs typeface="Times New Roman" pitchFamily="18" charset="0"/>
              </a:rPr>
              <a:t>nd</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aorists</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ἁμαρτάνω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ἁμαρτήσομαι</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ἥμαρτον </a:t>
            </a:r>
            <a:r>
              <a:rPr lang="en-US" sz="2400" dirty="0" smtClean="0">
                <a:solidFill>
                  <a:schemeClr val="bg1"/>
                </a:solidFill>
                <a:latin typeface="Times New Roman" pitchFamily="18" charset="0"/>
                <a:cs typeface="Times New Roman" pitchFamily="18" charset="0"/>
                <a:sym typeface="Wingdings" pitchFamily="2" charset="2"/>
              </a:rPr>
              <a:t>sin</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ἀποθνῄσκω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ἀποθανοῦμαι</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ἀπέθανον </a:t>
            </a:r>
            <a:r>
              <a:rPr lang="en-US" sz="2400" dirty="0" smtClean="0">
                <a:solidFill>
                  <a:schemeClr val="bg1"/>
                </a:solidFill>
                <a:latin typeface="Times New Roman" pitchFamily="18" charset="0"/>
                <a:cs typeface="Times New Roman" pitchFamily="18" charset="0"/>
                <a:sym typeface="Wingdings" pitchFamily="2" charset="2"/>
              </a:rPr>
              <a:t>die</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βάλλω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βαλῶ</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ἔβαλον </a:t>
            </a:r>
            <a:r>
              <a:rPr lang="en-US" sz="2400" dirty="0">
                <a:solidFill>
                  <a:schemeClr val="bg1"/>
                </a:solidFill>
                <a:latin typeface="Times New Roman" pitchFamily="18" charset="0"/>
                <a:cs typeface="Times New Roman" pitchFamily="18" charset="0"/>
                <a:sym typeface="Wingdings" pitchFamily="2" charset="2"/>
              </a:rPr>
              <a:t>throw </a:t>
            </a:r>
            <a:endParaRPr lang="el-GR" sz="2400" dirty="0">
              <a:solidFill>
                <a:schemeClr val="bg1"/>
              </a:solidFill>
              <a:latin typeface="Times New Roman" pitchFamily="18" charset="0"/>
              <a:cs typeface="Times New Roman" pitchFamily="18" charset="0"/>
              <a:sym typeface="Wingdings" pitchFamily="2" charset="2"/>
            </a:endParaRPr>
          </a:p>
          <a:p>
            <a:pPr lvl="1">
              <a:defRPr/>
            </a:pPr>
            <a:r>
              <a:rPr lang="el-GR" sz="2000" dirty="0">
                <a:solidFill>
                  <a:srgbClr val="FFFF00"/>
                </a:solidFill>
                <a:latin typeface="Palatino Linotype" pitchFamily="18" charset="0"/>
                <a:cs typeface="Times New Roman" pitchFamily="18" charset="0"/>
                <a:sym typeface="Wingdings" pitchFamily="2" charset="2"/>
              </a:rPr>
              <a:t>ἐκβάλλω</a:t>
            </a:r>
            <a:r>
              <a:rPr lang="en-US" sz="2000" dirty="0">
                <a:solidFill>
                  <a:schemeClr val="bg1"/>
                </a:solidFill>
                <a:latin typeface="Times New Roman" pitchFamily="18" charset="0"/>
                <a:cs typeface="Times New Roman" pitchFamily="18" charset="0"/>
                <a:sym typeface="Wingdings" pitchFamily="2" charset="2"/>
              </a:rPr>
              <a:t> throw </a:t>
            </a:r>
            <a:r>
              <a:rPr lang="en-US" sz="2000" dirty="0" smtClean="0">
                <a:solidFill>
                  <a:schemeClr val="bg1"/>
                </a:solidFill>
                <a:latin typeface="Times New Roman" pitchFamily="18" charset="0"/>
                <a:cs typeface="Times New Roman" pitchFamily="18" charset="0"/>
                <a:sym typeface="Wingdings" pitchFamily="2" charset="2"/>
              </a:rPr>
              <a:t>out </a:t>
            </a:r>
            <a:endParaRPr lang="el-GR" sz="2000" dirty="0">
              <a:solidFill>
                <a:schemeClr val="bg1"/>
              </a:solidFill>
              <a:latin typeface="Times New Roman" pitchFamily="18" charset="0"/>
              <a:cs typeface="Times New Roman" pitchFamily="18" charset="0"/>
              <a:sym typeface="Wingdings" pitchFamily="2" charset="2"/>
            </a:endParaRPr>
          </a:p>
          <a:p>
            <a:pPr>
              <a:defRPr/>
            </a:pPr>
            <a:r>
              <a:rPr lang="el-GR" sz="2400" dirty="0">
                <a:solidFill>
                  <a:srgbClr val="FFFF00"/>
                </a:solidFill>
                <a:latin typeface="Palatino Linotype" pitchFamily="18" charset="0"/>
                <a:cs typeface="Times New Roman" pitchFamily="18" charset="0"/>
                <a:sym typeface="Wingdings" pitchFamily="2" charset="2"/>
              </a:rPr>
              <a:t>εὑρίσκω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εὑρήσω</a:t>
            </a:r>
            <a:r>
              <a:rPr lang="en-US" sz="2400" dirty="0">
                <a:solidFill>
                  <a:schemeClr val="bg1"/>
                </a:solidFill>
                <a:latin typeface="Times New Roman"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εὗρον </a:t>
            </a:r>
            <a:r>
              <a:rPr lang="en-US" sz="2400" dirty="0">
                <a:solidFill>
                  <a:schemeClr val="bg1"/>
                </a:solidFill>
                <a:latin typeface="Times New Roman" pitchFamily="18" charset="0"/>
                <a:cs typeface="Times New Roman" pitchFamily="18" charset="0"/>
                <a:sym typeface="Wingdings" pitchFamily="2" charset="2"/>
              </a:rPr>
              <a:t>find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λαμβάνω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λήμψομαι</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ἔλαβον </a:t>
            </a:r>
            <a:r>
              <a:rPr lang="en-US" sz="2400" dirty="0">
                <a:solidFill>
                  <a:schemeClr val="bg1"/>
                </a:solidFill>
                <a:latin typeface="Times New Roman" pitchFamily="18" charset="0"/>
                <a:cs typeface="Times New Roman" pitchFamily="18" charset="0"/>
                <a:sym typeface="Wingdings" pitchFamily="2" charset="2"/>
              </a:rPr>
              <a:t>take, grab; receive, get</a:t>
            </a:r>
            <a:endParaRPr lang="el-GR" sz="2400" dirty="0">
              <a:solidFill>
                <a:srgbClr val="FFFF00"/>
              </a:solidFill>
              <a:latin typeface="Palatino Linotype" pitchFamily="18" charset="0"/>
              <a:cs typeface="Times New Roman" pitchFamily="18" charset="0"/>
              <a:sym typeface="Wingdings" pitchFamily="2" charset="2"/>
            </a:endParaRPr>
          </a:p>
          <a:p>
            <a:pPr lvl="1">
              <a:defRPr/>
            </a:pPr>
            <a:r>
              <a:rPr lang="el-GR" sz="2000" dirty="0" smtClean="0">
                <a:solidFill>
                  <a:srgbClr val="FFFF00"/>
                </a:solidFill>
                <a:latin typeface="Palatino Linotype" pitchFamily="18" charset="0"/>
              </a:rPr>
              <a:t>παραλαμβάνω</a:t>
            </a:r>
            <a:r>
              <a:rPr lang="el-GR" sz="2000" dirty="0" smtClean="0"/>
              <a:t> </a:t>
            </a:r>
            <a:r>
              <a:rPr lang="en-US" sz="2000" dirty="0">
                <a:solidFill>
                  <a:schemeClr val="bg1"/>
                </a:solidFill>
                <a:latin typeface="Times New Roman" pitchFamily="18" charset="0"/>
                <a:cs typeface="Times New Roman" pitchFamily="18" charset="0"/>
              </a:rPr>
              <a:t>take, accept </a:t>
            </a:r>
          </a:p>
          <a:p>
            <a:pPr>
              <a:defRPr/>
            </a:pPr>
            <a:r>
              <a:rPr lang="el-GR" sz="2400" dirty="0">
                <a:solidFill>
                  <a:srgbClr val="FFFF00"/>
                </a:solidFill>
                <a:latin typeface="Palatino Linotype" pitchFamily="18" charset="0"/>
                <a:cs typeface="Times New Roman" pitchFamily="18" charset="0"/>
                <a:sym typeface="Wingdings" pitchFamily="2" charset="2"/>
              </a:rPr>
              <a:t>πίνω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πίομαι</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ἔπιον </a:t>
            </a:r>
            <a:r>
              <a:rPr lang="en-US" sz="2400" dirty="0" smtClean="0">
                <a:solidFill>
                  <a:schemeClr val="bg1"/>
                </a:solidFill>
                <a:latin typeface="Times New Roman" pitchFamily="18" charset="0"/>
                <a:cs typeface="Times New Roman" pitchFamily="18" charset="0"/>
                <a:sym typeface="Wingdings" pitchFamily="2" charset="2"/>
              </a:rPr>
              <a:t>drink</a:t>
            </a:r>
            <a:endParaRPr lang="el-GR" sz="2400" dirty="0">
              <a:solidFill>
                <a:srgbClr val="FFFF00"/>
              </a:solidFill>
              <a:latin typeface="Palatino Linotype" pitchFamily="18" charset="0"/>
              <a:cs typeface="Times New Roman" pitchFamily="18" charset="0"/>
              <a:sym typeface="Wingdings" pitchFamily="2" charset="2"/>
            </a:endParaRPr>
          </a:p>
        </p:txBody>
      </p:sp>
    </p:spTree>
    <p:extLst>
      <p:ext uri="{BB962C8B-B14F-4D97-AF65-F5344CB8AC3E}">
        <p14:creationId xmlns:p14="http://schemas.microsoft.com/office/powerpoint/2010/main" val="10537936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Classical Vocabulary </a:t>
            </a:r>
            <a:r>
              <a:rPr lang="en-US" sz="2400" dirty="0">
                <a:solidFill>
                  <a:schemeClr val="bg1"/>
                </a:solidFill>
                <a:latin typeface="Times New Roman" pitchFamily="18" charset="0"/>
                <a:cs typeface="Times New Roman" pitchFamily="18" charset="0"/>
              </a:rPr>
              <a:t>(2</a:t>
            </a:r>
            <a:r>
              <a:rPr lang="en-US" sz="2400" baseline="30000" dirty="0">
                <a:solidFill>
                  <a:schemeClr val="bg1"/>
                </a:solidFill>
                <a:latin typeface="Times New Roman" pitchFamily="18" charset="0"/>
                <a:cs typeface="Times New Roman" pitchFamily="18" charset="0"/>
              </a:rPr>
              <a:t>nd</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aorist </a:t>
            </a:r>
            <a:r>
              <a:rPr lang="en-US" sz="2400" dirty="0">
                <a:solidFill>
                  <a:schemeClr val="bg1"/>
                </a:solidFill>
                <a:latin typeface="Times New Roman" pitchFamily="18" charset="0"/>
                <a:cs typeface="Times New Roman" pitchFamily="18" charset="0"/>
              </a:rPr>
              <a:t>-</a:t>
            </a:r>
            <a:r>
              <a:rPr lang="el-GR" sz="2400" b="1" dirty="0">
                <a:solidFill>
                  <a:srgbClr val="FFFF00"/>
                </a:solidFill>
                <a:latin typeface="Palatino Linotype" pitchFamily="18" charset="0"/>
                <a:cs typeface="Times New Roman" pitchFamily="18" charset="0"/>
              </a:rPr>
              <a:t>μι</a:t>
            </a:r>
            <a:r>
              <a:rPr lang="en-US" sz="2400" dirty="0">
                <a:solidFill>
                  <a:schemeClr val="bg1"/>
                </a:solidFill>
                <a:latin typeface="Times New Roman" pitchFamily="18" charset="0"/>
                <a:cs typeface="Times New Roman" pitchFamily="18" charset="0"/>
              </a:rPr>
              <a:t> </a:t>
            </a:r>
            <a:r>
              <a:rPr lang="en-US" sz="2400" b="1" dirty="0">
                <a:solidFill>
                  <a:srgbClr val="FFFF00"/>
                </a:solidFill>
                <a:latin typeface="Times New Roman" pitchFamily="18" charset="0"/>
                <a:cs typeface="Times New Roman" pitchFamily="18" charset="0"/>
                <a:sym typeface="Wingdings" pitchFamily="2" charset="2"/>
              </a:rPr>
              <a:t>verbs</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ἁλίσκομαι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ἁλώσομαι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ἑάλων </a:t>
            </a:r>
            <a:r>
              <a:rPr lang="en-US" sz="2400" dirty="0">
                <a:solidFill>
                  <a:schemeClr val="bg1"/>
                </a:solidFill>
                <a:latin typeface="Times New Roman" pitchFamily="18" charset="0"/>
                <a:cs typeface="Times New Roman" pitchFamily="18" charset="0"/>
              </a:rPr>
              <a:t>be captive</a:t>
            </a:r>
          </a:p>
          <a:p>
            <a:pPr>
              <a:defRPr/>
            </a:pPr>
            <a:r>
              <a:rPr lang="el-GR" sz="2400" dirty="0" smtClean="0">
                <a:solidFill>
                  <a:srgbClr val="FFFF00"/>
                </a:solidFill>
                <a:latin typeface="Palatino Linotype" pitchFamily="18" charset="0"/>
                <a:cs typeface="Times New Roman" pitchFamily="18" charset="0"/>
              </a:rPr>
              <a:t>βαίνω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βήσομαι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ἔβην </a:t>
            </a:r>
            <a:r>
              <a:rPr lang="en-US" sz="2400" dirty="0">
                <a:solidFill>
                  <a:schemeClr val="bg1"/>
                </a:solidFill>
                <a:latin typeface="Times New Roman" pitchFamily="18" charset="0"/>
                <a:cs typeface="Times New Roman" pitchFamily="18" charset="0"/>
              </a:rPr>
              <a:t>walk, come, </a:t>
            </a:r>
            <a:r>
              <a:rPr lang="en-US" sz="2400" dirty="0" smtClean="0">
                <a:solidFill>
                  <a:schemeClr val="bg1"/>
                </a:solidFill>
                <a:latin typeface="Times New Roman" pitchFamily="18" charset="0"/>
                <a:cs typeface="Times New Roman" pitchFamily="18" charset="0"/>
              </a:rPr>
              <a:t>go</a:t>
            </a:r>
            <a:endParaRPr lang="el-GR" sz="2400" dirty="0" smtClean="0">
              <a:solidFill>
                <a:schemeClr val="bg1"/>
              </a:solidFill>
              <a:latin typeface="Times New Roman" pitchFamily="18" charset="0"/>
              <a:cs typeface="Times New Roman" pitchFamily="18" charset="0"/>
            </a:endParaRPr>
          </a:p>
          <a:p>
            <a:pPr lvl="1">
              <a:defRPr/>
            </a:pPr>
            <a:r>
              <a:rPr lang="el-GR" sz="2000" dirty="0">
                <a:solidFill>
                  <a:srgbClr val="FFFF00"/>
                </a:solidFill>
                <a:latin typeface="Palatino Linotype" pitchFamily="18" charset="0"/>
                <a:cs typeface="Times New Roman" pitchFamily="18" charset="0"/>
              </a:rPr>
              <a:t>συμβαίνω </a:t>
            </a:r>
            <a:r>
              <a:rPr lang="en-US" sz="2000" dirty="0">
                <a:solidFill>
                  <a:schemeClr val="bg1"/>
                </a:solidFill>
                <a:latin typeface="Times New Roman" pitchFamily="18" charset="0"/>
                <a:cs typeface="Times New Roman" pitchFamily="18" charset="0"/>
              </a:rPr>
              <a:t>happen, agree, result </a:t>
            </a:r>
            <a:endParaRPr lang="en-US" sz="20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γιγνώσκω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γνώσομαι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ἔγνων </a:t>
            </a:r>
            <a:r>
              <a:rPr lang="en-US" sz="2400" dirty="0">
                <a:solidFill>
                  <a:schemeClr val="bg1"/>
                </a:solidFill>
                <a:latin typeface="Times New Roman" pitchFamily="18" charset="0"/>
                <a:cs typeface="Times New Roman" pitchFamily="18" charset="0"/>
              </a:rPr>
              <a:t>know, </a:t>
            </a:r>
            <a:r>
              <a:rPr lang="en-US" sz="2400" dirty="0" smtClean="0">
                <a:solidFill>
                  <a:schemeClr val="bg1"/>
                </a:solidFill>
                <a:latin typeface="Times New Roman" pitchFamily="18" charset="0"/>
                <a:cs typeface="Times New Roman" pitchFamily="18" charset="0"/>
              </a:rPr>
              <a:t>learn, </a:t>
            </a:r>
            <a:r>
              <a:rPr lang="en-US" sz="2400" dirty="0">
                <a:solidFill>
                  <a:schemeClr val="bg1"/>
                </a:solidFill>
                <a:latin typeface="Times New Roman" pitchFamily="18" charset="0"/>
                <a:cs typeface="Times New Roman" pitchFamily="18" charset="0"/>
              </a:rPr>
              <a:t>think </a:t>
            </a: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47107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New Testament </a:t>
            </a:r>
            <a:r>
              <a:rPr lang="en-US" sz="2800" b="1" dirty="0" smtClean="0">
                <a:solidFill>
                  <a:srgbClr val="FFFF00"/>
                </a:solidFill>
                <a:latin typeface="Times New Roman" pitchFamily="18" charset="0"/>
                <a:cs typeface="Times New Roman" pitchFamily="18" charset="0"/>
              </a:rPr>
              <a:t>Vocabulary </a:t>
            </a:r>
            <a:r>
              <a:rPr lang="en-US" sz="2400" dirty="0">
                <a:solidFill>
                  <a:schemeClr val="bg1"/>
                </a:solidFill>
                <a:latin typeface="Times New Roman" pitchFamily="18" charset="0"/>
                <a:cs typeface="Times New Roman" pitchFamily="18" charset="0"/>
              </a:rPr>
              <a:t>(2</a:t>
            </a:r>
            <a:r>
              <a:rPr lang="en-US" sz="2400" baseline="30000" dirty="0">
                <a:solidFill>
                  <a:schemeClr val="bg1"/>
                </a:solidFill>
                <a:latin typeface="Times New Roman" pitchFamily="18" charset="0"/>
                <a:cs typeface="Times New Roman" pitchFamily="18" charset="0"/>
              </a:rPr>
              <a:t>nd</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aorist </a:t>
            </a:r>
            <a:r>
              <a:rPr lang="en-US" sz="2400" dirty="0">
                <a:solidFill>
                  <a:schemeClr val="bg1"/>
                </a:solidFill>
                <a:latin typeface="Times New Roman" pitchFamily="18" charset="0"/>
                <a:cs typeface="Times New Roman" pitchFamily="18" charset="0"/>
              </a:rPr>
              <a:t>-</a:t>
            </a:r>
            <a:r>
              <a:rPr lang="el-GR" sz="2400" b="1" dirty="0">
                <a:solidFill>
                  <a:srgbClr val="FFFF00"/>
                </a:solidFill>
                <a:latin typeface="Palatino Linotype" pitchFamily="18" charset="0"/>
                <a:cs typeface="Times New Roman" pitchFamily="18" charset="0"/>
              </a:rPr>
              <a:t>μι</a:t>
            </a:r>
            <a:r>
              <a:rPr lang="en-US" sz="2400" dirty="0">
                <a:solidFill>
                  <a:schemeClr val="bg1"/>
                </a:solidFill>
                <a:latin typeface="Times New Roman" pitchFamily="18" charset="0"/>
                <a:cs typeface="Times New Roman" pitchFamily="18" charset="0"/>
              </a:rPr>
              <a:t> </a:t>
            </a:r>
            <a:r>
              <a:rPr lang="en-US" sz="2400" b="1" dirty="0">
                <a:solidFill>
                  <a:srgbClr val="FFFF00"/>
                </a:solidFill>
                <a:latin typeface="Times New Roman" pitchFamily="18" charset="0"/>
                <a:cs typeface="Times New Roman" pitchFamily="18" charset="0"/>
                <a:sym typeface="Wingdings" pitchFamily="2" charset="2"/>
              </a:rPr>
              <a:t>verbs</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βαίνω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βήσομαι</a:t>
            </a:r>
            <a:r>
              <a:rPr lang="en-US"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ἔβην </a:t>
            </a:r>
            <a:r>
              <a:rPr lang="en-US" sz="2400" dirty="0">
                <a:solidFill>
                  <a:schemeClr val="bg1"/>
                </a:solidFill>
                <a:latin typeface="Times New Roman" pitchFamily="18" charset="0"/>
                <a:cs typeface="Times New Roman" pitchFamily="18" charset="0"/>
              </a:rPr>
              <a:t>walk, come, go</a:t>
            </a:r>
            <a:endParaRPr lang="el-GR" sz="2400" dirty="0">
              <a:solidFill>
                <a:schemeClr val="bg1"/>
              </a:solidFill>
              <a:latin typeface="Times New Roman" pitchFamily="18" charset="0"/>
              <a:cs typeface="Times New Roman" pitchFamily="18" charset="0"/>
            </a:endParaRPr>
          </a:p>
          <a:p>
            <a:pPr lvl="1">
              <a:defRPr/>
            </a:pPr>
            <a:r>
              <a:rPr lang="el-GR" sz="2000" dirty="0" smtClean="0">
                <a:solidFill>
                  <a:srgbClr val="FFFF00"/>
                </a:solidFill>
                <a:latin typeface="Palatino Linotype" pitchFamily="18" charset="0"/>
              </a:rPr>
              <a:t>ἀναβαίνω</a:t>
            </a:r>
            <a:r>
              <a:rPr lang="en-US" sz="2000" dirty="0" smtClean="0">
                <a:solidFill>
                  <a:srgbClr val="FFFF00"/>
                </a:solidFill>
              </a:rPr>
              <a:t> </a:t>
            </a:r>
            <a:r>
              <a:rPr lang="en-US" sz="2000" dirty="0">
                <a:solidFill>
                  <a:schemeClr val="bg1"/>
                </a:solidFill>
                <a:latin typeface="Times New Roman" pitchFamily="18" charset="0"/>
                <a:cs typeface="Times New Roman" pitchFamily="18" charset="0"/>
              </a:rPr>
              <a:t>walk up, go aboard, </a:t>
            </a:r>
            <a:r>
              <a:rPr lang="en-US" sz="2000" dirty="0" smtClean="0">
                <a:solidFill>
                  <a:schemeClr val="bg1"/>
                </a:solidFill>
                <a:latin typeface="Times New Roman" pitchFamily="18" charset="0"/>
                <a:cs typeface="Times New Roman" pitchFamily="18" charset="0"/>
              </a:rPr>
              <a:t>enter</a:t>
            </a:r>
          </a:p>
          <a:p>
            <a:pPr lvl="1">
              <a:defRPr/>
            </a:pPr>
            <a:r>
              <a:rPr lang="el-GR" sz="2000" dirty="0" smtClean="0">
                <a:solidFill>
                  <a:srgbClr val="FFFF00"/>
                </a:solidFill>
                <a:latin typeface="Palatino Linotype" pitchFamily="18" charset="0"/>
              </a:rPr>
              <a:t>καταβαίνω</a:t>
            </a:r>
            <a:r>
              <a:rPr lang="en-US" sz="2000" dirty="0" smtClean="0">
                <a:solidFill>
                  <a:srgbClr val="FFFF00"/>
                </a:solidFill>
              </a:rPr>
              <a:t> </a:t>
            </a:r>
            <a:r>
              <a:rPr lang="en-US" sz="2000" dirty="0" smtClean="0">
                <a:solidFill>
                  <a:schemeClr val="bg1"/>
                </a:solidFill>
                <a:latin typeface="Times New Roman" pitchFamily="18" charset="0"/>
                <a:cs typeface="Times New Roman" pitchFamily="18" charset="0"/>
              </a:rPr>
              <a:t>go down, descend</a:t>
            </a:r>
            <a:endParaRPr lang="en-US" sz="20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γινώσκω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γνώσομαι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ἔγνων </a:t>
            </a:r>
            <a:r>
              <a:rPr lang="en-US" sz="2400" dirty="0">
                <a:solidFill>
                  <a:schemeClr val="bg1"/>
                </a:solidFill>
                <a:latin typeface="Times New Roman" pitchFamily="18" charset="0"/>
                <a:cs typeface="Times New Roman" pitchFamily="18" charset="0"/>
              </a:rPr>
              <a:t>know, learn, think </a:t>
            </a:r>
            <a:endParaRPr lang="el-GR" sz="2400" dirty="0" smtClean="0">
              <a:solidFill>
                <a:schemeClr val="bg1"/>
              </a:solidFill>
              <a:latin typeface="Times New Roman"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ἀναγινώσκω </a:t>
            </a:r>
            <a:r>
              <a:rPr lang="en-US" sz="2000" dirty="0">
                <a:solidFill>
                  <a:schemeClr val="bg1"/>
                </a:solidFill>
                <a:latin typeface="Times New Roman" pitchFamily="18" charset="0"/>
                <a:cs typeface="Times New Roman" pitchFamily="18" charset="0"/>
              </a:rPr>
              <a:t>read</a:t>
            </a:r>
          </a:p>
          <a:p>
            <a:pPr lvl="1">
              <a:defRPr/>
            </a:pPr>
            <a:r>
              <a:rPr lang="el-GR" sz="2000" dirty="0" smtClean="0">
                <a:solidFill>
                  <a:srgbClr val="FFFF00"/>
                </a:solidFill>
                <a:latin typeface="Palatino Linotype" pitchFamily="18" charset="0"/>
                <a:cs typeface="Times New Roman" pitchFamily="18" charset="0"/>
              </a:rPr>
              <a:t>ἐπιγινώσκω</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know</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understand </a:t>
            </a:r>
            <a:endParaRPr lang="en-US" sz="2000" dirty="0">
              <a:solidFill>
                <a:schemeClr val="bg1"/>
              </a:solidFill>
              <a:latin typeface="Times New Roman" pitchFamily="18" charset="0"/>
              <a:cs typeface="Times New Roman" pitchFamily="18" charset="0"/>
            </a:endParaRPr>
          </a:p>
          <a:p>
            <a:pPr>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94617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Although advanced vocabulary lists and lexica give six principal parts for Greek verbs, you are responsible for only these first three. For most reading purposes at the beginning and intermediate levels, these three are sufficient. </a:t>
            </a:r>
          </a:p>
          <a:p>
            <a:pPr>
              <a:defRPr/>
            </a:pPr>
            <a:r>
              <a:rPr lang="en-US" sz="2400" dirty="0" smtClean="0">
                <a:solidFill>
                  <a:schemeClr val="bg1"/>
                </a:solidFill>
                <a:latin typeface="Times New Roman" pitchFamily="18" charset="0"/>
                <a:cs typeface="Times New Roman" pitchFamily="18" charset="0"/>
              </a:rPr>
              <a:t>This Power </a:t>
            </a:r>
            <a:r>
              <a:rPr lang="en-US" sz="2400" dirty="0">
                <a:solidFill>
                  <a:schemeClr val="bg1"/>
                </a:solidFill>
                <a:latin typeface="Times New Roman" pitchFamily="18" charset="0"/>
                <a:cs typeface="Times New Roman" pitchFamily="18" charset="0"/>
              </a:rPr>
              <a:t>Point collects and presents all the verbs and their principal parts. </a:t>
            </a:r>
          </a:p>
          <a:p>
            <a:pPr lvl="1">
              <a:defRPr/>
            </a:pPr>
            <a:r>
              <a:rPr lang="en-US" sz="2000" dirty="0" smtClean="0">
                <a:solidFill>
                  <a:schemeClr val="bg1"/>
                </a:solidFill>
                <a:latin typeface="Times New Roman" pitchFamily="18" charset="0"/>
                <a:cs typeface="Times New Roman" pitchFamily="18" charset="0"/>
              </a:rPr>
              <a:t>The </a:t>
            </a:r>
            <a:r>
              <a:rPr lang="en-US" sz="2000" b="1" dirty="0" smtClean="0">
                <a:solidFill>
                  <a:srgbClr val="FFFF00"/>
                </a:solidFill>
                <a:latin typeface="Times New Roman" pitchFamily="18" charset="0"/>
                <a:cs typeface="Times New Roman" pitchFamily="18" charset="0"/>
              </a:rPr>
              <a:t>Classical Vocabulary </a:t>
            </a:r>
            <a:r>
              <a:rPr lang="en-US" sz="2000" dirty="0" smtClean="0">
                <a:solidFill>
                  <a:schemeClr val="bg1"/>
                </a:solidFill>
                <a:latin typeface="Times New Roman" pitchFamily="18" charset="0"/>
                <a:cs typeface="Times New Roman" pitchFamily="18" charset="0"/>
              </a:rPr>
              <a:t>collects together the principal parts from all the verbs on the Dickinson College Commentaries vocabulary list. </a:t>
            </a:r>
          </a:p>
          <a:p>
            <a:pPr lvl="1">
              <a:defRPr/>
            </a:pPr>
            <a:r>
              <a:rPr lang="en-US" sz="2000" dirty="0" smtClean="0">
                <a:solidFill>
                  <a:schemeClr val="bg1"/>
                </a:solidFill>
                <a:latin typeface="Times New Roman" pitchFamily="18" charset="0"/>
                <a:cs typeface="Times New Roman" pitchFamily="18" charset="0"/>
              </a:rPr>
              <a:t>The </a:t>
            </a:r>
            <a:r>
              <a:rPr lang="en-US" sz="2000" b="1" dirty="0" smtClean="0">
                <a:solidFill>
                  <a:srgbClr val="FFFF00"/>
                </a:solidFill>
                <a:latin typeface="Times New Roman" pitchFamily="18" charset="0"/>
                <a:cs typeface="Times New Roman" pitchFamily="18" charset="0"/>
              </a:rPr>
              <a:t>New Testament Vocabulary </a:t>
            </a:r>
            <a:r>
              <a:rPr lang="en-US" sz="2000" dirty="0">
                <a:solidFill>
                  <a:schemeClr val="bg1"/>
                </a:solidFill>
                <a:latin typeface="Times New Roman" pitchFamily="18" charset="0"/>
                <a:cs typeface="Times New Roman" pitchFamily="18" charset="0"/>
              </a:rPr>
              <a:t>collects together the principal parts of </a:t>
            </a:r>
            <a:r>
              <a:rPr lang="en-US" sz="2000" dirty="0" smtClean="0">
                <a:solidFill>
                  <a:schemeClr val="bg1"/>
                </a:solidFill>
                <a:latin typeface="Times New Roman" pitchFamily="18" charset="0"/>
                <a:cs typeface="Times New Roman" pitchFamily="18" charset="0"/>
              </a:rPr>
              <a:t>all the verbs which appear 30+ times in the NT. </a:t>
            </a:r>
          </a:p>
          <a:p>
            <a:pPr>
              <a:defRPr/>
            </a:pPr>
            <a:r>
              <a:rPr lang="en-US" sz="2400" dirty="0" smtClean="0">
                <a:solidFill>
                  <a:schemeClr val="bg1"/>
                </a:solidFill>
                <a:latin typeface="Times New Roman" pitchFamily="18" charset="0"/>
                <a:cs typeface="Times New Roman" pitchFamily="18" charset="0"/>
              </a:rPr>
              <a:t>Verbs are grouped by </a:t>
            </a:r>
            <a:r>
              <a:rPr lang="en-US" sz="2400" b="1" dirty="0" smtClean="0">
                <a:solidFill>
                  <a:srgbClr val="FFFF00"/>
                </a:solidFill>
                <a:latin typeface="Times New Roman" pitchFamily="18" charset="0"/>
                <a:cs typeface="Times New Roman" pitchFamily="18" charset="0"/>
              </a:rPr>
              <a:t>stem type</a:t>
            </a:r>
            <a:r>
              <a:rPr lang="en-US" sz="2400" dirty="0" smtClean="0">
                <a:solidFill>
                  <a:schemeClr val="bg1"/>
                </a:solidFill>
                <a:latin typeface="Times New Roman" pitchFamily="18" charset="0"/>
                <a:cs typeface="Times New Roman" pitchFamily="18" charset="0"/>
              </a:rPr>
              <a:t>, to make their patterns clearer and facilitate memorization.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6181682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endParaRPr lang="en-US" sz="2400" dirty="0" smtClean="0">
              <a:solidFill>
                <a:schemeClr val="bg1"/>
              </a:solidFill>
              <a:latin typeface="Times New Roman" pitchFamily="18" charset="0"/>
              <a:cs typeface="Times New Roman" pitchFamily="18" charset="0"/>
            </a:endParaRPr>
          </a:p>
          <a:p>
            <a:pPr>
              <a:buNone/>
              <a:defRPr/>
            </a:pPr>
            <a:r>
              <a:rPr lang="en-US" sz="2400" dirty="0">
                <a:solidFill>
                  <a:schemeClr val="bg1"/>
                </a:solidFill>
                <a:latin typeface="Times New Roman" pitchFamily="18" charset="0"/>
                <a:cs typeface="Times New Roman" pitchFamily="18" charset="0"/>
              </a:rPr>
              <a:t>These verbs use their “passive” form as their regular intransitive aorist.  </a:t>
            </a:r>
            <a:endParaRPr lang="el-GR" sz="2400" dirty="0">
              <a:solidFill>
                <a:schemeClr val="bg1"/>
              </a:solidFill>
              <a:latin typeface="Times New Roman" pitchFamily="18" charset="0"/>
              <a:cs typeface="Times New Roman" pitchFamily="18" charset="0"/>
            </a:endParaRPr>
          </a:p>
          <a:p>
            <a:pPr marL="342900" lvl="1" indent="-342900">
              <a:buFont typeface="Arial" pitchFamily="34" charset="0"/>
              <a:buChar char="•"/>
              <a:defRPr/>
            </a:pPr>
            <a:r>
              <a:rPr lang="el-GR" sz="2400" dirty="0">
                <a:solidFill>
                  <a:srgbClr val="FFFF00"/>
                </a:solidFill>
                <a:latin typeface="Palatino Linotype" pitchFamily="18" charset="0"/>
                <a:cs typeface="Times New Roman" pitchFamily="18" charset="0"/>
                <a:sym typeface="Wingdings" pitchFamily="2" charset="2"/>
              </a:rPr>
              <a:t>ἀποκρίνομαι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ἀποκρινοῦμαι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ἀπεκρίθην</a:t>
            </a:r>
            <a:r>
              <a:rPr lang="el-GR" sz="2400" dirty="0">
                <a:solidFill>
                  <a:srgbClr val="FFFF00"/>
                </a:solidFill>
                <a:latin typeface="Palatino Linotype"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rPr>
              <a:t>answer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βούλομαι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βουλήσομαι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ἐβουλήθην </a:t>
            </a:r>
            <a:r>
              <a:rPr lang="en-US" sz="2400" dirty="0" smtClean="0">
                <a:solidFill>
                  <a:schemeClr val="bg1"/>
                </a:solidFill>
                <a:latin typeface="Times New Roman" pitchFamily="18" charset="0"/>
                <a:cs typeface="Times New Roman" pitchFamily="18" charset="0"/>
              </a:rPr>
              <a:t>want</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prefer </a:t>
            </a:r>
          </a:p>
          <a:p>
            <a:pPr>
              <a:defRPr/>
            </a:pPr>
            <a:r>
              <a:rPr lang="el-GR" sz="2400" dirty="0" smtClean="0">
                <a:solidFill>
                  <a:srgbClr val="FFFF00"/>
                </a:solidFill>
                <a:latin typeface="Palatino Linotype" pitchFamily="18" charset="0"/>
                <a:cs typeface="Times New Roman" pitchFamily="18" charset="0"/>
              </a:rPr>
              <a:t>δύναμαι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δυνήσομαι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ἐδυνήθην </a:t>
            </a:r>
            <a:r>
              <a:rPr lang="en-US" sz="2400" dirty="0">
                <a:solidFill>
                  <a:schemeClr val="bg1"/>
                </a:solidFill>
                <a:latin typeface="Times New Roman" pitchFamily="18" charset="0"/>
                <a:cs typeface="Times New Roman" pitchFamily="18" charset="0"/>
              </a:rPr>
              <a:t>be able, can</a:t>
            </a:r>
          </a:p>
          <a:p>
            <a:pPr>
              <a:defRPr/>
            </a:pPr>
            <a:r>
              <a:rPr lang="el-GR" sz="2400" dirty="0" smtClean="0">
                <a:solidFill>
                  <a:srgbClr val="FFFF00"/>
                </a:solidFill>
                <a:latin typeface="Palatino Linotype" pitchFamily="18" charset="0"/>
                <a:cs typeface="Times New Roman" pitchFamily="18" charset="0"/>
              </a:rPr>
              <a:t>πορεύομαι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πορεύσομαι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ἐπορεύθην </a:t>
            </a:r>
            <a:r>
              <a:rPr lang="en-US" sz="2400" dirty="0" smtClean="0">
                <a:solidFill>
                  <a:schemeClr val="bg1"/>
                </a:solidFill>
                <a:latin typeface="Times New Roman" pitchFamily="18" charset="0"/>
                <a:cs typeface="Times New Roman" pitchFamily="18" charset="0"/>
              </a:rPr>
              <a:t>go</a:t>
            </a:r>
            <a:r>
              <a:rPr lang="en-US" sz="2400" dirty="0">
                <a:solidFill>
                  <a:schemeClr val="bg1"/>
                </a:solidFill>
                <a:latin typeface="Times New Roman" pitchFamily="18" charset="0"/>
                <a:cs typeface="Times New Roman" pitchFamily="18" charset="0"/>
              </a:rPr>
              <a:t>, march </a:t>
            </a:r>
          </a:p>
          <a:p>
            <a:pPr>
              <a:defRPr/>
            </a:pPr>
            <a:r>
              <a:rPr lang="el-GR" sz="2400" dirty="0">
                <a:solidFill>
                  <a:srgbClr val="FFFF00"/>
                </a:solidFill>
                <a:latin typeface="Palatino Linotype" pitchFamily="18" charset="0"/>
                <a:cs typeface="Times New Roman" pitchFamily="18" charset="0"/>
                <a:sym typeface="Wingdings" pitchFamily="2" charset="2"/>
              </a:rPr>
              <a:t>φαίνω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φανῶ</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ἐφάνην </a:t>
            </a:r>
            <a:r>
              <a:rPr lang="en-US" sz="2400" dirty="0">
                <a:solidFill>
                  <a:schemeClr val="bg1"/>
                </a:solidFill>
                <a:latin typeface="Times New Roman" pitchFamily="18" charset="0"/>
                <a:cs typeface="Times New Roman" pitchFamily="18" charset="0"/>
                <a:sym typeface="Wingdings" pitchFamily="2" charset="2"/>
              </a:rPr>
              <a:t>appear</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χαίρω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χαιρήσω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ἐχάρην </a:t>
            </a:r>
            <a:r>
              <a:rPr lang="en-US" sz="2400" dirty="0" smtClean="0">
                <a:solidFill>
                  <a:schemeClr val="bg1"/>
                </a:solidFill>
                <a:latin typeface="Times New Roman" pitchFamily="18" charset="0"/>
                <a:cs typeface="Times New Roman" pitchFamily="18" charset="0"/>
              </a:rPr>
              <a:t>be </a:t>
            </a:r>
            <a:r>
              <a:rPr lang="en-US" sz="2400" dirty="0">
                <a:solidFill>
                  <a:schemeClr val="bg1"/>
                </a:solidFill>
                <a:latin typeface="Times New Roman" pitchFamily="18" charset="0"/>
                <a:cs typeface="Times New Roman" pitchFamily="18" charset="0"/>
              </a:rPr>
              <a:t>happy, say hello </a:t>
            </a:r>
            <a:endParaRPr lang="el-GR" sz="2400" dirty="0">
              <a:solidFill>
                <a:srgbClr val="FFFF00"/>
              </a:solidFill>
              <a:latin typeface="Palatino Linotype" pitchFamily="18" charset="0"/>
              <a:cs typeface="Times New Roman" pitchFamily="18" charset="0"/>
            </a:endParaRPr>
          </a:p>
          <a:p>
            <a:pPr>
              <a:defRPr/>
            </a:pP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34088181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Autofit/>
          </a:bodyPr>
          <a:lstStyle/>
          <a:p>
            <a:pPr>
              <a:buNone/>
              <a:defRPr/>
            </a:pPr>
            <a:r>
              <a:rPr lang="en-US" sz="2800" b="1" dirty="0">
                <a:solidFill>
                  <a:srgbClr val="FFFF00"/>
                </a:solidFill>
                <a:latin typeface="Times New Roman" pitchFamily="18" charset="0"/>
                <a:cs typeface="Times New Roman" pitchFamily="18" charset="0"/>
              </a:rPr>
              <a:t>New Testament Vocabulary </a:t>
            </a:r>
            <a:endParaRPr lang="en-US" sz="2400" dirty="0" smtClean="0">
              <a:solidFill>
                <a:schemeClr val="bg1"/>
              </a:solidFill>
              <a:latin typeface="Times New Roman" pitchFamily="18" charset="0"/>
              <a:cs typeface="Times New Roman" pitchFamily="18" charset="0"/>
            </a:endParaRPr>
          </a:p>
          <a:p>
            <a:pPr>
              <a:buNone/>
              <a:defRPr/>
            </a:pPr>
            <a:r>
              <a:rPr lang="en-US" sz="2400" dirty="0">
                <a:solidFill>
                  <a:schemeClr val="bg1"/>
                </a:solidFill>
                <a:latin typeface="Times New Roman" pitchFamily="18" charset="0"/>
                <a:cs typeface="Times New Roman" pitchFamily="18" charset="0"/>
              </a:rPr>
              <a:t>These verbs use their “passive” form as their regular intransitive aorist.  </a:t>
            </a:r>
            <a:endParaRPr lang="el-GR" sz="2400" dirty="0">
              <a:solidFill>
                <a:schemeClr val="bg1"/>
              </a:solidFill>
              <a:latin typeface="Times New Roman" pitchFamily="18" charset="0"/>
              <a:cs typeface="Times New Roman" pitchFamily="18" charset="0"/>
            </a:endParaRPr>
          </a:p>
          <a:p>
            <a:pPr marL="342900" lvl="1" indent="-342900">
              <a:buFont typeface="Arial" pitchFamily="34" charset="0"/>
              <a:buChar char="•"/>
              <a:defRPr/>
            </a:pPr>
            <a:r>
              <a:rPr lang="el-GR" sz="2400" dirty="0">
                <a:solidFill>
                  <a:srgbClr val="FFFF00"/>
                </a:solidFill>
                <a:latin typeface="Palatino Linotype" pitchFamily="18" charset="0"/>
                <a:cs typeface="Times New Roman" pitchFamily="18" charset="0"/>
                <a:sym typeface="Wingdings" pitchFamily="2" charset="2"/>
              </a:rPr>
              <a:t>ἀποκρίνομαι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ἀποκρινοῦμαι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ἀπεκρίθην</a:t>
            </a:r>
            <a:r>
              <a:rPr lang="el-GR" sz="2400" dirty="0" smtClean="0">
                <a:solidFill>
                  <a:srgbClr val="FFFF00"/>
                </a:solidFill>
                <a:latin typeface="Palatino Linotype"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rPr>
              <a:t>answer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βούλομαι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βουλήσομαι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ἐβουλήθην </a:t>
            </a:r>
            <a:r>
              <a:rPr lang="en-US" sz="2400" dirty="0" smtClean="0">
                <a:solidFill>
                  <a:schemeClr val="bg1"/>
                </a:solidFill>
                <a:latin typeface="Times New Roman" pitchFamily="18" charset="0"/>
                <a:cs typeface="Times New Roman" pitchFamily="18" charset="0"/>
              </a:rPr>
              <a:t>want, </a:t>
            </a:r>
            <a:r>
              <a:rPr lang="en-US" sz="2400" dirty="0">
                <a:solidFill>
                  <a:schemeClr val="bg1"/>
                </a:solidFill>
                <a:latin typeface="Times New Roman" pitchFamily="18" charset="0"/>
                <a:cs typeface="Times New Roman" pitchFamily="18" charset="0"/>
              </a:rPr>
              <a:t>prefer </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δύναμαι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δυνήσομαι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ἐδυνήθην </a:t>
            </a:r>
            <a:r>
              <a:rPr lang="en-US" sz="2400" dirty="0">
                <a:solidFill>
                  <a:schemeClr val="bg1"/>
                </a:solidFill>
                <a:latin typeface="Times New Roman" pitchFamily="18" charset="0"/>
                <a:cs typeface="Times New Roman" pitchFamily="18" charset="0"/>
              </a:rPr>
              <a:t>be able, can</a:t>
            </a:r>
          </a:p>
          <a:p>
            <a:pPr>
              <a:defRPr/>
            </a:pPr>
            <a:r>
              <a:rPr lang="el-GR" sz="2400" dirty="0" smtClean="0">
                <a:solidFill>
                  <a:srgbClr val="FFFF00"/>
                </a:solidFill>
                <a:latin typeface="Palatino Linotype" pitchFamily="18" charset="0"/>
                <a:cs typeface="Times New Roman" pitchFamily="18" charset="0"/>
              </a:rPr>
              <a:t>πορεύομαι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πορεύσομαι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ἐπορεύθην </a:t>
            </a:r>
            <a:r>
              <a:rPr lang="en-US" sz="2400" dirty="0" smtClean="0">
                <a:solidFill>
                  <a:schemeClr val="bg1"/>
                </a:solidFill>
                <a:latin typeface="Times New Roman" pitchFamily="18" charset="0"/>
                <a:cs typeface="Times New Roman" pitchFamily="18" charset="0"/>
              </a:rPr>
              <a:t>go</a:t>
            </a:r>
            <a:r>
              <a:rPr lang="en-US" sz="2400" dirty="0">
                <a:solidFill>
                  <a:schemeClr val="bg1"/>
                </a:solidFill>
                <a:latin typeface="Times New Roman" pitchFamily="18" charset="0"/>
                <a:cs typeface="Times New Roman" pitchFamily="18" charset="0"/>
              </a:rPr>
              <a:t>, march </a:t>
            </a:r>
          </a:p>
          <a:p>
            <a:pPr marL="742950" lvl="2" indent="-342900">
              <a:defRPr/>
            </a:pPr>
            <a:r>
              <a:rPr lang="el-GR" sz="2000" dirty="0">
                <a:solidFill>
                  <a:srgbClr val="FFFF00"/>
                </a:solidFill>
                <a:latin typeface="Palatino Linotype" pitchFamily="18" charset="0"/>
                <a:cs typeface="Times New Roman" pitchFamily="18" charset="0"/>
              </a:rPr>
              <a:t>ἐκπορεύομαι </a:t>
            </a:r>
            <a:r>
              <a:rPr lang="en-US" sz="2000" dirty="0">
                <a:solidFill>
                  <a:schemeClr val="bg1"/>
                </a:solidFill>
                <a:latin typeface="Times New Roman" pitchFamily="18" charset="0"/>
                <a:cs typeface="Times New Roman" pitchFamily="18" charset="0"/>
              </a:rPr>
              <a:t>journey out, rise </a:t>
            </a:r>
            <a:endParaRPr lang="el-GR" sz="20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φαίνω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φανῶ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ἐφάνην </a:t>
            </a:r>
            <a:r>
              <a:rPr lang="en-US" sz="2400" dirty="0" smtClean="0">
                <a:solidFill>
                  <a:schemeClr val="bg1"/>
                </a:solidFill>
                <a:latin typeface="Times New Roman" pitchFamily="18" charset="0"/>
                <a:cs typeface="Times New Roman" pitchFamily="18" charset="0"/>
                <a:sym typeface="Wingdings" pitchFamily="2" charset="2"/>
              </a:rPr>
              <a:t>appear</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χαίρω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χαιρήσω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ἐχάρην </a:t>
            </a:r>
            <a:r>
              <a:rPr lang="en-US" sz="2400" dirty="0" smtClean="0">
                <a:solidFill>
                  <a:schemeClr val="bg1"/>
                </a:solidFill>
                <a:latin typeface="Times New Roman" pitchFamily="18" charset="0"/>
                <a:cs typeface="Times New Roman" pitchFamily="18" charset="0"/>
              </a:rPr>
              <a:t>be </a:t>
            </a:r>
            <a:r>
              <a:rPr lang="en-US" sz="2400" dirty="0">
                <a:solidFill>
                  <a:schemeClr val="bg1"/>
                </a:solidFill>
                <a:latin typeface="Times New Roman" pitchFamily="18" charset="0"/>
                <a:cs typeface="Times New Roman" pitchFamily="18" charset="0"/>
              </a:rPr>
              <a:t>happy, say hello </a:t>
            </a:r>
            <a:endParaRPr lang="el-GR" sz="2400" dirty="0">
              <a:solidFill>
                <a:srgbClr val="FFFF00"/>
              </a:solidFill>
              <a:latin typeface="Palatino Linotype" pitchFamily="18" charset="0"/>
              <a:cs typeface="Times New Roman" pitchFamily="18" charset="0"/>
            </a:endParaRPr>
          </a:p>
          <a:p>
            <a:pPr>
              <a:defRPr/>
            </a:pP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14099960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Classical Vocabulary </a:t>
            </a:r>
            <a:r>
              <a:rPr lang="en-US" sz="2800" dirty="0" smtClean="0">
                <a:solidFill>
                  <a:schemeClr val="bg1"/>
                </a:solidFill>
                <a:latin typeface="Times New Roman" pitchFamily="18" charset="0"/>
                <a:cs typeface="Times New Roman" pitchFamily="18" charset="0"/>
              </a:rPr>
              <a:t>(-</a:t>
            </a:r>
            <a:r>
              <a:rPr lang="el-GR" sz="2800" b="1" dirty="0">
                <a:solidFill>
                  <a:srgbClr val="FFFF00"/>
                </a:solidFill>
                <a:latin typeface="Palatino Linotype" pitchFamily="18" charset="0"/>
                <a:cs typeface="Times New Roman" pitchFamily="18" charset="0"/>
              </a:rPr>
              <a:t>μι</a:t>
            </a:r>
            <a:r>
              <a:rPr lang="en-US" sz="2800" dirty="0">
                <a:solidFill>
                  <a:schemeClr val="bg1"/>
                </a:solidFill>
                <a:latin typeface="Times New Roman" pitchFamily="18" charset="0"/>
                <a:cs typeface="Times New Roman" pitchFamily="18" charset="0"/>
              </a:rPr>
              <a:t> </a:t>
            </a:r>
            <a:r>
              <a:rPr lang="en-US" sz="2800" b="1" dirty="0">
                <a:solidFill>
                  <a:srgbClr val="FFFF00"/>
                </a:solidFill>
                <a:latin typeface="Times New Roman" pitchFamily="18" charset="0"/>
                <a:cs typeface="Times New Roman" pitchFamily="18" charset="0"/>
                <a:sym typeface="Wingdings" pitchFamily="2" charset="2"/>
              </a:rPr>
              <a:t>verbs</a:t>
            </a:r>
            <a:r>
              <a:rPr lang="el-GR" sz="2800" dirty="0">
                <a:solidFill>
                  <a:schemeClr val="bg1"/>
                </a:solidFill>
                <a:latin typeface="Times New Roman" pitchFamily="18" charset="0"/>
                <a:cs typeface="Times New Roman" pitchFamily="18" charset="0"/>
              </a:rPr>
              <a:t>) </a:t>
            </a:r>
          </a:p>
          <a:p>
            <a:pPr>
              <a:defRPr/>
            </a:pPr>
            <a:r>
              <a:rPr lang="el-GR" sz="2400" dirty="0" smtClean="0">
                <a:solidFill>
                  <a:schemeClr val="bg1"/>
                </a:solidFill>
                <a:latin typeface="Palatino Linotype" pitchFamily="18" charset="0"/>
                <a:cs typeface="Times New Roman" pitchFamily="18" charset="0"/>
                <a:sym typeface="Wingdings" pitchFamily="2" charset="2"/>
              </a:rPr>
              <a:t>ἀπο</a:t>
            </a:r>
            <a:r>
              <a:rPr lang="el-GR" sz="2400" dirty="0" smtClean="0">
                <a:solidFill>
                  <a:schemeClr val="bg1"/>
                </a:solidFill>
                <a:latin typeface="Times New Roman" pitchFamily="18" charset="0"/>
                <a:cs typeface="Times New Roman" pitchFamily="18" charset="0"/>
                <a:sym typeface="Wingdings" pitchFamily="2" charset="2"/>
              </a:rPr>
              <a:t> + </a:t>
            </a:r>
            <a:r>
              <a:rPr lang="el-GR" sz="2400" dirty="0" smtClean="0">
                <a:solidFill>
                  <a:schemeClr val="bg1"/>
                </a:solidFill>
                <a:latin typeface="Palatino Linotype" pitchFamily="18" charset="0"/>
                <a:cs typeface="Times New Roman" pitchFamily="18" charset="0"/>
                <a:sym typeface="Wingdings" pitchFamily="2" charset="2"/>
              </a:rPr>
              <a:t>ολ-</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ἀπόλλυμι</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ἀπολῶ</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ἀπώλεσα</a:t>
            </a:r>
            <a:r>
              <a:rPr lang="el-GR" sz="2400" dirty="0" smtClean="0">
                <a:solidFill>
                  <a:schemeClr val="bg1"/>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kill</a:t>
            </a:r>
            <a:r>
              <a:rPr lang="en-US" sz="2400" dirty="0">
                <a:solidFill>
                  <a:schemeClr val="bg1"/>
                </a:solidFill>
                <a:latin typeface="Times New Roman" pitchFamily="18" charset="0"/>
                <a:cs typeface="Times New Roman" pitchFamily="18" charset="0"/>
              </a:rPr>
              <a:t>, destroy </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δεικ</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δείκνυμι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δείξω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ἔδειξα </a:t>
            </a:r>
            <a:r>
              <a:rPr lang="en-US" sz="2400" dirty="0">
                <a:solidFill>
                  <a:schemeClr val="bg1"/>
                </a:solidFill>
                <a:latin typeface="Times New Roman" pitchFamily="18" charset="0"/>
                <a:cs typeface="Times New Roman" pitchFamily="18" charset="0"/>
              </a:rPr>
              <a:t>show</a:t>
            </a:r>
          </a:p>
          <a:p>
            <a:pPr>
              <a:defRPr/>
            </a:pPr>
            <a:r>
              <a:rPr lang="el-GR" sz="2400" dirty="0" smtClean="0">
                <a:solidFill>
                  <a:schemeClr val="bg1"/>
                </a:solidFill>
                <a:latin typeface="Palatino Linotype" pitchFamily="18" charset="0"/>
                <a:cs typeface="Times New Roman" pitchFamily="18" charset="0"/>
                <a:sym typeface="Wingdings" pitchFamily="2" charset="2"/>
              </a:rPr>
              <a:t>μιγ</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μίγνυμι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μίξω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ἔμιξα</a:t>
            </a:r>
            <a:r>
              <a:rPr lang="el-GR"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mix </a:t>
            </a:r>
            <a:endParaRPr lang="el-GR" sz="2400" dirty="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δω</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δίδωμι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δώσω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ἔδωκα</a:t>
            </a:r>
            <a:r>
              <a:rPr lang="el-GR"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give </a:t>
            </a:r>
          </a:p>
          <a:p>
            <a:pPr lvl="1">
              <a:defRPr/>
            </a:pPr>
            <a:r>
              <a:rPr lang="el-GR" sz="2000" dirty="0" smtClean="0">
                <a:solidFill>
                  <a:srgbClr val="FFFF00"/>
                </a:solidFill>
                <a:latin typeface="Palatino Linotype" pitchFamily="18" charset="0"/>
                <a:cs typeface="Times New Roman" pitchFamily="18" charset="0"/>
              </a:rPr>
              <a:t>ἀποδίδωμι, ἀποδώσω</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ἀπέδωκα </a:t>
            </a:r>
            <a:r>
              <a:rPr lang="en-US" sz="2000" dirty="0" smtClean="0">
                <a:solidFill>
                  <a:schemeClr val="bg1"/>
                </a:solidFill>
                <a:latin typeface="Times New Roman" pitchFamily="18" charset="0"/>
                <a:cs typeface="Times New Roman" pitchFamily="18" charset="0"/>
              </a:rPr>
              <a:t>give back </a:t>
            </a:r>
          </a:p>
          <a:p>
            <a:pPr lvl="1">
              <a:defRPr/>
            </a:pPr>
            <a:r>
              <a:rPr lang="el-GR" sz="2000" dirty="0">
                <a:solidFill>
                  <a:srgbClr val="FFFF00"/>
                </a:solidFill>
                <a:latin typeface="Palatino Linotype" pitchFamily="18" charset="0"/>
                <a:cs typeface="Times New Roman" pitchFamily="18" charset="0"/>
              </a:rPr>
              <a:t>π</a:t>
            </a:r>
            <a:r>
              <a:rPr lang="el-GR" sz="2000" dirty="0" smtClean="0">
                <a:solidFill>
                  <a:srgbClr val="FFFF00"/>
                </a:solidFill>
                <a:latin typeface="Palatino Linotype" pitchFamily="18" charset="0"/>
                <a:cs typeface="Times New Roman" pitchFamily="18" charset="0"/>
              </a:rPr>
              <a:t>αραδίδωμι, παραδώσω</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παρέδωκα </a:t>
            </a:r>
            <a:r>
              <a:rPr lang="en-US" sz="2000" dirty="0" smtClean="0">
                <a:solidFill>
                  <a:schemeClr val="bg1"/>
                </a:solidFill>
                <a:latin typeface="Times New Roman" pitchFamily="18" charset="0"/>
                <a:cs typeface="Times New Roman" pitchFamily="18" charset="0"/>
              </a:rPr>
              <a:t>hand over, deliver</a:t>
            </a:r>
            <a:endParaRPr lang="el-GR" sz="2000" dirty="0" smtClean="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ἥ</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ἵημι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ἥσω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ἧκα</a:t>
            </a:r>
            <a:r>
              <a:rPr lang="el-GR" sz="2400" dirty="0" smtClean="0">
                <a:solidFill>
                  <a:srgbClr val="FFFF00"/>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throw </a:t>
            </a:r>
          </a:p>
          <a:p>
            <a:pPr lvl="1">
              <a:defRPr/>
            </a:pPr>
            <a:r>
              <a:rPr lang="el-GR" sz="2000" dirty="0" smtClean="0">
                <a:solidFill>
                  <a:srgbClr val="FFFF00"/>
                </a:solidFill>
                <a:latin typeface="Palatino Linotype" pitchFamily="18" charset="0"/>
                <a:cs typeface="Times New Roman" pitchFamily="18" charset="0"/>
              </a:rPr>
              <a:t>ἀφίημι, ἀφήσω</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ἀφῆκα </a:t>
            </a:r>
            <a:r>
              <a:rPr lang="en-US" sz="2000" dirty="0" smtClean="0">
                <a:solidFill>
                  <a:schemeClr val="bg1"/>
                </a:solidFill>
                <a:latin typeface="Times New Roman" pitchFamily="18" charset="0"/>
                <a:cs typeface="Times New Roman" pitchFamily="18" charset="0"/>
              </a:rPr>
              <a:t>let go, allow, forgive  </a:t>
            </a:r>
          </a:p>
        </p:txBody>
      </p:sp>
    </p:spTree>
    <p:extLst>
      <p:ext uri="{BB962C8B-B14F-4D97-AF65-F5344CB8AC3E}">
        <p14:creationId xmlns:p14="http://schemas.microsoft.com/office/powerpoint/2010/main" val="742903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3820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Classical Vocabulary </a:t>
            </a:r>
            <a:r>
              <a:rPr lang="en-US" sz="2800" dirty="0">
                <a:solidFill>
                  <a:schemeClr val="bg1"/>
                </a:solidFill>
                <a:latin typeface="Times New Roman" pitchFamily="18" charset="0"/>
                <a:cs typeface="Times New Roman" pitchFamily="18" charset="0"/>
              </a:rPr>
              <a:t>(-</a:t>
            </a:r>
            <a:r>
              <a:rPr lang="el-GR" sz="2800" b="1" dirty="0">
                <a:solidFill>
                  <a:srgbClr val="FFFF00"/>
                </a:solidFill>
                <a:latin typeface="Palatino Linotype" pitchFamily="18" charset="0"/>
                <a:cs typeface="Times New Roman" pitchFamily="18" charset="0"/>
              </a:rPr>
              <a:t>μι</a:t>
            </a:r>
            <a:r>
              <a:rPr lang="en-US" sz="2800" dirty="0">
                <a:solidFill>
                  <a:schemeClr val="bg1"/>
                </a:solidFill>
                <a:latin typeface="Times New Roman" pitchFamily="18" charset="0"/>
                <a:cs typeface="Times New Roman" pitchFamily="18" charset="0"/>
              </a:rPr>
              <a:t> </a:t>
            </a:r>
            <a:r>
              <a:rPr lang="en-US" sz="2800" b="1" dirty="0">
                <a:solidFill>
                  <a:srgbClr val="FFFF00"/>
                </a:solidFill>
                <a:latin typeface="Times New Roman" pitchFamily="18" charset="0"/>
                <a:cs typeface="Times New Roman" pitchFamily="18" charset="0"/>
                <a:sym typeface="Wingdings" pitchFamily="2" charset="2"/>
              </a:rPr>
              <a:t>verbs</a:t>
            </a:r>
            <a:r>
              <a:rPr lang="el-GR" sz="2800" dirty="0">
                <a:solidFill>
                  <a:schemeClr val="bg1"/>
                </a:solidFill>
                <a:latin typeface="Times New Roman" pitchFamily="18" charset="0"/>
                <a:cs typeface="Times New Roman" pitchFamily="18" charset="0"/>
              </a:rPr>
              <a:t>) </a:t>
            </a:r>
          </a:p>
          <a:p>
            <a:pPr>
              <a:defRPr/>
            </a:pPr>
            <a:r>
              <a:rPr lang="el-GR" sz="2400" dirty="0" smtClean="0">
                <a:solidFill>
                  <a:schemeClr val="bg1"/>
                </a:solidFill>
                <a:latin typeface="Palatino Linotype" pitchFamily="18" charset="0"/>
                <a:cs typeface="Times New Roman" pitchFamily="18" charset="0"/>
                <a:sym typeface="Wingdings" pitchFamily="2" charset="2"/>
              </a:rPr>
              <a:t>στη</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ἵστημι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στήσω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ἔστησα</a:t>
            </a:r>
            <a:r>
              <a:rPr lang="el-GR" sz="2400" dirty="0" smtClean="0">
                <a:solidFill>
                  <a:schemeClr val="bg1"/>
                </a:solidFill>
                <a:latin typeface="Palatino Linotype"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ἔστην</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stand </a:t>
            </a:r>
          </a:p>
          <a:p>
            <a:pPr lvl="1">
              <a:defRPr/>
            </a:pPr>
            <a:r>
              <a:rPr lang="el-GR" sz="2000" dirty="0" smtClean="0">
                <a:solidFill>
                  <a:srgbClr val="FFFF00"/>
                </a:solidFill>
                <a:latin typeface="Palatino Linotype" pitchFamily="18" charset="0"/>
                <a:cs typeface="Times New Roman" pitchFamily="18" charset="0"/>
              </a:rPr>
              <a:t>καθίστημι, καταστήσω</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κατέστησα</a:t>
            </a:r>
            <a:r>
              <a:rPr lang="el-GR" sz="2000" dirty="0" smtClean="0">
                <a:solidFill>
                  <a:schemeClr val="bg1"/>
                </a:solidFill>
                <a:latin typeface="Palatino Linotype"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κατέστην </a:t>
            </a:r>
            <a:r>
              <a:rPr lang="en-US" sz="2000" dirty="0" smtClean="0">
                <a:solidFill>
                  <a:schemeClr val="bg1"/>
                </a:solidFill>
                <a:latin typeface="Times New Roman" pitchFamily="18" charset="0"/>
                <a:cs typeface="Times New Roman" pitchFamily="18" charset="0"/>
              </a:rPr>
              <a:t>set down, establish</a:t>
            </a:r>
          </a:p>
          <a:p>
            <a:pPr>
              <a:defRPr/>
            </a:pPr>
            <a:r>
              <a:rPr lang="el-GR" sz="2400" dirty="0" smtClean="0">
                <a:solidFill>
                  <a:schemeClr val="bg1"/>
                </a:solidFill>
                <a:latin typeface="Palatino Linotype" pitchFamily="18" charset="0"/>
                <a:cs typeface="Times New Roman" pitchFamily="18" charset="0"/>
                <a:sym typeface="Wingdings" pitchFamily="2" charset="2"/>
              </a:rPr>
              <a:t>θη</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τίθημι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θήσω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ἔθηκα</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put, make </a:t>
            </a:r>
            <a:endParaRPr lang="el-GR" sz="2400" dirty="0" smtClean="0">
              <a:solidFill>
                <a:schemeClr val="bg1"/>
              </a:solidFill>
              <a:latin typeface="Times New Roman"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προστίθημι, προσθήσω</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προσέθηκα </a:t>
            </a:r>
            <a:r>
              <a:rPr lang="en-US" sz="2000" dirty="0" smtClean="0">
                <a:solidFill>
                  <a:schemeClr val="bg1"/>
                </a:solidFill>
                <a:latin typeface="Times New Roman" pitchFamily="18" charset="0"/>
                <a:cs typeface="Times New Roman" pitchFamily="18" charset="0"/>
              </a:rPr>
              <a:t>add</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to</a:t>
            </a:r>
            <a:endParaRPr lang="en-US" sz="2000" dirty="0" smtClean="0">
              <a:solidFill>
                <a:srgbClr val="FFFF00"/>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φη</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φημί</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φήσω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ἔφησα</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say</a:t>
            </a:r>
          </a:p>
          <a:p>
            <a:pPr>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487343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New Testament Vocabulary </a:t>
            </a:r>
            <a:r>
              <a:rPr lang="en-US" sz="2400" dirty="0" smtClean="0">
                <a:solidFill>
                  <a:schemeClr val="bg1"/>
                </a:solidFill>
                <a:latin typeface="Times New Roman" pitchFamily="18" charset="0"/>
                <a:cs typeface="Times New Roman" pitchFamily="18" charset="0"/>
              </a:rPr>
              <a:t>(-</a:t>
            </a:r>
            <a:r>
              <a:rPr lang="el-GR" sz="2400" b="1" dirty="0">
                <a:solidFill>
                  <a:srgbClr val="FFFF00"/>
                </a:solidFill>
                <a:latin typeface="Palatino Linotype" pitchFamily="18" charset="0"/>
                <a:cs typeface="Times New Roman" pitchFamily="18" charset="0"/>
              </a:rPr>
              <a:t>μι</a:t>
            </a:r>
            <a:r>
              <a:rPr lang="en-US" sz="2400" dirty="0">
                <a:solidFill>
                  <a:schemeClr val="bg1"/>
                </a:solidFill>
                <a:latin typeface="Times New Roman" pitchFamily="18" charset="0"/>
                <a:cs typeface="Times New Roman" pitchFamily="18" charset="0"/>
              </a:rPr>
              <a:t> </a:t>
            </a:r>
            <a:r>
              <a:rPr lang="en-US" sz="2400" b="1" dirty="0">
                <a:solidFill>
                  <a:srgbClr val="FFFF00"/>
                </a:solidFill>
                <a:latin typeface="Times New Roman" pitchFamily="18" charset="0"/>
                <a:cs typeface="Times New Roman" pitchFamily="18" charset="0"/>
                <a:sym typeface="Wingdings" pitchFamily="2" charset="2"/>
              </a:rPr>
              <a:t>verbs</a:t>
            </a:r>
            <a:r>
              <a:rPr lang="el-GR" sz="2400" dirty="0">
                <a:solidFill>
                  <a:schemeClr val="bg1"/>
                </a:solidFill>
                <a:latin typeface="Times New Roman" pitchFamily="18" charset="0"/>
                <a:cs typeface="Times New Roman" pitchFamily="18" charset="0"/>
              </a:rPr>
              <a:t>) </a:t>
            </a:r>
          </a:p>
          <a:p>
            <a:pPr>
              <a:defRPr/>
            </a:pPr>
            <a:r>
              <a:rPr lang="el-GR" sz="2400" dirty="0" smtClean="0">
                <a:solidFill>
                  <a:schemeClr val="bg1"/>
                </a:solidFill>
                <a:latin typeface="Palatino Linotype" pitchFamily="18" charset="0"/>
                <a:cs typeface="Times New Roman" pitchFamily="18" charset="0"/>
                <a:sym typeface="Wingdings" pitchFamily="2" charset="2"/>
              </a:rPr>
              <a:t>ἀπο</a:t>
            </a:r>
            <a:r>
              <a:rPr lang="el-GR" sz="2400" dirty="0" smtClean="0">
                <a:solidFill>
                  <a:schemeClr val="bg1"/>
                </a:solidFill>
                <a:latin typeface="Times New Roman" pitchFamily="18" charset="0"/>
                <a:cs typeface="Times New Roman" pitchFamily="18" charset="0"/>
                <a:sym typeface="Wingdings" pitchFamily="2" charset="2"/>
              </a:rPr>
              <a:t> + </a:t>
            </a:r>
            <a:r>
              <a:rPr lang="el-GR" sz="2400" dirty="0" smtClean="0">
                <a:solidFill>
                  <a:schemeClr val="bg1"/>
                </a:solidFill>
                <a:latin typeface="Palatino Linotype" pitchFamily="18" charset="0"/>
                <a:cs typeface="Times New Roman" pitchFamily="18" charset="0"/>
                <a:sym typeface="Wingdings" pitchFamily="2" charset="2"/>
              </a:rPr>
              <a:t>ολ-</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ἀπόλλυμι</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ἀπολῶ</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ἀπώλεσα</a:t>
            </a:r>
            <a:r>
              <a:rPr lang="el-GR" sz="2400" dirty="0" smtClean="0">
                <a:solidFill>
                  <a:schemeClr val="bg1"/>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kill</a:t>
            </a:r>
            <a:r>
              <a:rPr lang="en-US" sz="2400" dirty="0">
                <a:solidFill>
                  <a:schemeClr val="bg1"/>
                </a:solidFill>
                <a:latin typeface="Times New Roman" pitchFamily="18" charset="0"/>
                <a:cs typeface="Times New Roman" pitchFamily="18" charset="0"/>
              </a:rPr>
              <a:t>, destroy </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δω</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δίδωμι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δώσω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ἔδωκα</a:t>
            </a:r>
            <a:r>
              <a:rPr lang="el-GR"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give </a:t>
            </a:r>
          </a:p>
          <a:p>
            <a:pPr lvl="1">
              <a:defRPr/>
            </a:pPr>
            <a:r>
              <a:rPr lang="el-GR" sz="2000" dirty="0" smtClean="0">
                <a:solidFill>
                  <a:srgbClr val="FFFF00"/>
                </a:solidFill>
                <a:latin typeface="Palatino Linotype" pitchFamily="18" charset="0"/>
                <a:cs typeface="Times New Roman" pitchFamily="18" charset="0"/>
              </a:rPr>
              <a:t>ἀποδίδωμι, ἀποδώσω</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ἀπέδωκα </a:t>
            </a:r>
            <a:r>
              <a:rPr lang="en-US" sz="2000" dirty="0" smtClean="0">
                <a:solidFill>
                  <a:schemeClr val="bg1"/>
                </a:solidFill>
                <a:latin typeface="Times New Roman" pitchFamily="18" charset="0"/>
                <a:cs typeface="Times New Roman" pitchFamily="18" charset="0"/>
              </a:rPr>
              <a:t>give back </a:t>
            </a:r>
          </a:p>
          <a:p>
            <a:pPr lvl="1">
              <a:defRPr/>
            </a:pPr>
            <a:r>
              <a:rPr lang="el-GR" sz="2000" dirty="0">
                <a:solidFill>
                  <a:srgbClr val="FFFF00"/>
                </a:solidFill>
                <a:latin typeface="Palatino Linotype" pitchFamily="18" charset="0"/>
                <a:cs typeface="Times New Roman" pitchFamily="18" charset="0"/>
              </a:rPr>
              <a:t>π</a:t>
            </a:r>
            <a:r>
              <a:rPr lang="el-GR" sz="2000" dirty="0" smtClean="0">
                <a:solidFill>
                  <a:srgbClr val="FFFF00"/>
                </a:solidFill>
                <a:latin typeface="Palatino Linotype" pitchFamily="18" charset="0"/>
                <a:cs typeface="Times New Roman" pitchFamily="18" charset="0"/>
              </a:rPr>
              <a:t>αραδίδωμι, παραδώσω</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παρέδωκα </a:t>
            </a:r>
            <a:r>
              <a:rPr lang="en-US" sz="2000" dirty="0" smtClean="0">
                <a:solidFill>
                  <a:schemeClr val="bg1"/>
                </a:solidFill>
                <a:latin typeface="Times New Roman" pitchFamily="18" charset="0"/>
                <a:cs typeface="Times New Roman" pitchFamily="18" charset="0"/>
              </a:rPr>
              <a:t>hand over, deliver</a:t>
            </a:r>
            <a:endParaRPr lang="el-GR" sz="2000" dirty="0" smtClean="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ἥ</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ἵημι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ἥσω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ἧκα</a:t>
            </a:r>
            <a:r>
              <a:rPr lang="el-GR" sz="2400" dirty="0" smtClean="0">
                <a:solidFill>
                  <a:srgbClr val="FFFF00"/>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throw </a:t>
            </a:r>
          </a:p>
          <a:p>
            <a:pPr lvl="1">
              <a:defRPr/>
            </a:pPr>
            <a:r>
              <a:rPr lang="el-GR" sz="2000" dirty="0" smtClean="0">
                <a:solidFill>
                  <a:srgbClr val="FFFF00"/>
                </a:solidFill>
                <a:latin typeface="Palatino Linotype" pitchFamily="18" charset="0"/>
                <a:cs typeface="Times New Roman" pitchFamily="18" charset="0"/>
              </a:rPr>
              <a:t>ἀφίημι, ἀφήσω</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ἀφῆκα </a:t>
            </a:r>
            <a:r>
              <a:rPr lang="en-US" sz="2000" dirty="0" smtClean="0">
                <a:solidFill>
                  <a:schemeClr val="bg1"/>
                </a:solidFill>
                <a:latin typeface="Times New Roman" pitchFamily="18" charset="0"/>
                <a:cs typeface="Times New Roman" pitchFamily="18" charset="0"/>
              </a:rPr>
              <a:t>let go, allow, forgive  </a:t>
            </a:r>
          </a:p>
        </p:txBody>
      </p:sp>
    </p:spTree>
    <p:extLst>
      <p:ext uri="{BB962C8B-B14F-4D97-AF65-F5344CB8AC3E}">
        <p14:creationId xmlns:p14="http://schemas.microsoft.com/office/powerpoint/2010/main" val="31823466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3820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New Testament Vocabulary </a:t>
            </a:r>
            <a:r>
              <a:rPr lang="en-US" sz="2400" dirty="0">
                <a:solidFill>
                  <a:schemeClr val="bg1"/>
                </a:solidFill>
                <a:latin typeface="Times New Roman" pitchFamily="18" charset="0"/>
                <a:cs typeface="Times New Roman" pitchFamily="18" charset="0"/>
              </a:rPr>
              <a:t>(-</a:t>
            </a:r>
            <a:r>
              <a:rPr lang="el-GR" sz="2400" b="1" dirty="0">
                <a:solidFill>
                  <a:srgbClr val="FFFF00"/>
                </a:solidFill>
                <a:latin typeface="Palatino Linotype" pitchFamily="18" charset="0"/>
                <a:cs typeface="Times New Roman" pitchFamily="18" charset="0"/>
              </a:rPr>
              <a:t>μι</a:t>
            </a:r>
            <a:r>
              <a:rPr lang="en-US" sz="2400" dirty="0">
                <a:solidFill>
                  <a:schemeClr val="bg1"/>
                </a:solidFill>
                <a:latin typeface="Times New Roman" pitchFamily="18" charset="0"/>
                <a:cs typeface="Times New Roman" pitchFamily="18" charset="0"/>
              </a:rPr>
              <a:t> </a:t>
            </a:r>
            <a:r>
              <a:rPr lang="en-US" sz="2400" b="1" dirty="0">
                <a:solidFill>
                  <a:srgbClr val="FFFF00"/>
                </a:solidFill>
                <a:latin typeface="Times New Roman" pitchFamily="18" charset="0"/>
                <a:cs typeface="Times New Roman" pitchFamily="18" charset="0"/>
                <a:sym typeface="Wingdings" pitchFamily="2" charset="2"/>
              </a:rPr>
              <a:t>verbs</a:t>
            </a:r>
            <a:r>
              <a:rPr lang="el-GR" sz="2400" dirty="0">
                <a:solidFill>
                  <a:schemeClr val="bg1"/>
                </a:solidFill>
                <a:latin typeface="Times New Roman" pitchFamily="18" charset="0"/>
                <a:cs typeface="Times New Roman" pitchFamily="18" charset="0"/>
              </a:rPr>
              <a:t>) </a:t>
            </a:r>
          </a:p>
          <a:p>
            <a:pPr>
              <a:defRPr/>
            </a:pPr>
            <a:r>
              <a:rPr lang="el-GR" sz="2400" dirty="0" smtClean="0">
                <a:solidFill>
                  <a:schemeClr val="bg1"/>
                </a:solidFill>
                <a:latin typeface="Palatino Linotype" pitchFamily="18" charset="0"/>
                <a:cs typeface="Times New Roman" pitchFamily="18" charset="0"/>
                <a:sym typeface="Wingdings" pitchFamily="2" charset="2"/>
              </a:rPr>
              <a:t>στη</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ἵστημι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στήσω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ἔστησα</a:t>
            </a:r>
            <a:r>
              <a:rPr lang="el-GR" sz="2400" dirty="0" smtClean="0">
                <a:solidFill>
                  <a:schemeClr val="bg1"/>
                </a:solidFill>
                <a:latin typeface="Palatino Linotype"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ἔστην</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stand </a:t>
            </a:r>
          </a:p>
          <a:p>
            <a:pPr lvl="1">
              <a:defRPr/>
            </a:pPr>
            <a:r>
              <a:rPr lang="el-GR" sz="2000" dirty="0" smtClean="0">
                <a:solidFill>
                  <a:srgbClr val="FFFF00"/>
                </a:solidFill>
                <a:latin typeface="Palatino Linotype" pitchFamily="18" charset="0"/>
                <a:cs typeface="Times New Roman" pitchFamily="18" charset="0"/>
              </a:rPr>
              <a:t>ἀνίστημι, ἀναστήσω</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ἀνέστησα</a:t>
            </a:r>
            <a:r>
              <a:rPr lang="el-GR" sz="2000" dirty="0" smtClean="0">
                <a:solidFill>
                  <a:schemeClr val="bg1"/>
                </a:solidFill>
                <a:latin typeface="Palatino Linotype" pitchFamily="18" charset="0"/>
                <a:cs typeface="Times New Roman" pitchFamily="18" charset="0"/>
              </a:rPr>
              <a:t>/</a:t>
            </a:r>
            <a:r>
              <a:rPr lang="el-GR" sz="2000" dirty="0">
                <a:solidFill>
                  <a:srgbClr val="FFFF00"/>
                </a:solidFill>
                <a:latin typeface="Palatino Linotype" pitchFamily="18" charset="0"/>
                <a:cs typeface="Times New Roman" pitchFamily="18" charset="0"/>
              </a:rPr>
              <a:t>ἀνέ</a:t>
            </a:r>
            <a:r>
              <a:rPr lang="el-GR" sz="2000" dirty="0" smtClean="0">
                <a:solidFill>
                  <a:srgbClr val="FFFF00"/>
                </a:solidFill>
                <a:latin typeface="Palatino Linotype" pitchFamily="18" charset="0"/>
                <a:cs typeface="Times New Roman" pitchFamily="18" charset="0"/>
              </a:rPr>
              <a:t>ἔστην </a:t>
            </a:r>
            <a:r>
              <a:rPr lang="en-US" sz="2000" dirty="0" smtClean="0">
                <a:solidFill>
                  <a:schemeClr val="bg1"/>
                </a:solidFill>
                <a:latin typeface="Times New Roman" pitchFamily="18" charset="0"/>
                <a:cs typeface="Times New Roman" pitchFamily="18" charset="0"/>
              </a:rPr>
              <a:t>raise, appoint </a:t>
            </a:r>
          </a:p>
          <a:p>
            <a:pPr lvl="1">
              <a:defRPr/>
            </a:pPr>
            <a:r>
              <a:rPr lang="el-GR" sz="2000" dirty="0" smtClean="0">
                <a:solidFill>
                  <a:srgbClr val="FFFF00"/>
                </a:solidFill>
                <a:latin typeface="Palatino Linotype" pitchFamily="18" charset="0"/>
                <a:cs typeface="Times New Roman" pitchFamily="18" charset="0"/>
              </a:rPr>
              <a:t>παρίστημι, παραστήσω</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παρέστησα</a:t>
            </a:r>
            <a:r>
              <a:rPr lang="el-GR" sz="2000" dirty="0" smtClean="0">
                <a:solidFill>
                  <a:schemeClr val="bg1"/>
                </a:solidFill>
                <a:latin typeface="Palatino Linotype"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παρέἔστην </a:t>
            </a:r>
            <a:r>
              <a:rPr lang="en-US" sz="2000" dirty="0" smtClean="0">
                <a:solidFill>
                  <a:schemeClr val="bg1"/>
                </a:solidFill>
                <a:latin typeface="Times New Roman" pitchFamily="18" charset="0"/>
                <a:cs typeface="Times New Roman" pitchFamily="18" charset="0"/>
              </a:rPr>
              <a:t>present </a:t>
            </a:r>
          </a:p>
          <a:p>
            <a:pPr>
              <a:defRPr/>
            </a:pPr>
            <a:r>
              <a:rPr lang="el-GR" sz="2400" dirty="0" smtClean="0">
                <a:solidFill>
                  <a:schemeClr val="bg1"/>
                </a:solidFill>
                <a:latin typeface="Palatino Linotype" pitchFamily="18" charset="0"/>
                <a:cs typeface="Times New Roman" pitchFamily="18" charset="0"/>
                <a:sym typeface="Wingdings" pitchFamily="2" charset="2"/>
              </a:rPr>
              <a:t>θη</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τίθημι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θήσω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ἔθηκα</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put, make </a:t>
            </a:r>
            <a:endParaRPr lang="el-GR" sz="2400" dirty="0" smtClean="0">
              <a:solidFill>
                <a:schemeClr val="bg1"/>
              </a:solidFill>
              <a:latin typeface="Times New Roman"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ἐπιτίθημι, ἐπιθήσω</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ἐπέθηκα </a:t>
            </a:r>
            <a:r>
              <a:rPr lang="en-US" sz="2000" dirty="0" smtClean="0">
                <a:solidFill>
                  <a:schemeClr val="bg1"/>
                </a:solidFill>
                <a:latin typeface="Times New Roman" pitchFamily="18" charset="0"/>
                <a:cs typeface="Times New Roman" pitchFamily="18" charset="0"/>
              </a:rPr>
              <a:t>put on </a:t>
            </a:r>
            <a:endParaRPr lang="en-US" sz="2000" dirty="0" smtClean="0">
              <a:solidFill>
                <a:srgbClr val="FFFF00"/>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φη</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φημί</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φήσω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ἔφησα</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say</a:t>
            </a:r>
          </a:p>
          <a:p>
            <a:pPr>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142422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153400" cy="4876800"/>
          </a:xfrm>
        </p:spPr>
        <p:txBody>
          <a:bodyPr rtlCol="0">
            <a:normAutofit lnSpcReduction="10000"/>
          </a:bodyPr>
          <a:lstStyle/>
          <a:p>
            <a:pPr>
              <a:defRPr/>
            </a:pPr>
            <a:r>
              <a:rPr lang="en-US" sz="2400" b="1" dirty="0" smtClean="0">
                <a:solidFill>
                  <a:srgbClr val="FFFF00"/>
                </a:solidFill>
                <a:latin typeface="Times New Roman" pitchFamily="18" charset="0"/>
                <a:cs typeface="Times New Roman" pitchFamily="18" charset="0"/>
              </a:rPr>
              <a:t>VOCABULARY</a:t>
            </a:r>
            <a:r>
              <a:rPr lang="en-US" sz="2400" dirty="0" smtClean="0">
                <a:solidFill>
                  <a:schemeClr val="bg1"/>
                </a:solidFill>
                <a:latin typeface="Times New Roman" pitchFamily="18" charset="0"/>
                <a:cs typeface="Times New Roman" pitchFamily="18" charset="0"/>
              </a:rPr>
              <a:t>: Although a Greek verb can morph into many different forms, it is listed in a dictionary (Greek “lexicon”) under just one form.   </a:t>
            </a:r>
          </a:p>
          <a:p>
            <a:pPr>
              <a:defRPr/>
            </a:pPr>
            <a:r>
              <a:rPr lang="en-US" sz="2400" dirty="0" smtClean="0">
                <a:solidFill>
                  <a:schemeClr val="bg1"/>
                </a:solidFill>
                <a:latin typeface="Times New Roman" pitchFamily="18" charset="0"/>
                <a:cs typeface="Times New Roman" pitchFamily="18" charset="0"/>
              </a:rPr>
              <a:t>In a handful of cases, the stems of Greek verbs in their present, future and aorist tenses differ beyond the basic patterns of sound change. These differences are of two types: </a:t>
            </a:r>
          </a:p>
          <a:p>
            <a:pPr lvl="1">
              <a:defRPr/>
            </a:pPr>
            <a:r>
              <a:rPr lang="en-US" sz="2000" dirty="0" smtClean="0">
                <a:solidFill>
                  <a:schemeClr val="bg1"/>
                </a:solidFill>
                <a:latin typeface="Times New Roman" pitchFamily="18" charset="0"/>
                <a:cs typeface="Times New Roman" pitchFamily="18" charset="0"/>
              </a:rPr>
              <a:t>A stem goes through multiple and subtle changes. Some common English verbs have changes that have to be learned individually, too (e.g., “do” </a:t>
            </a:r>
            <a:r>
              <a:rPr lang="en-US" sz="2000" dirty="0" smtClean="0">
                <a:solidFill>
                  <a:schemeClr val="bg1"/>
                </a:solidFill>
                <a:latin typeface="Times New Roman" pitchFamily="18" charset="0"/>
                <a:cs typeface="Times New Roman" pitchFamily="18" charset="0"/>
                <a:sym typeface="Wingdings" pitchFamily="2" charset="2"/>
              </a:rPr>
              <a:t> “did”). </a:t>
            </a:r>
            <a:endParaRPr lang="en-US" sz="2000" dirty="0" smtClean="0">
              <a:solidFill>
                <a:schemeClr val="bg1"/>
              </a:solidFill>
              <a:latin typeface="Times New Roman" pitchFamily="18" charset="0"/>
              <a:cs typeface="Times New Roman" pitchFamily="18" charset="0"/>
            </a:endParaRPr>
          </a:p>
          <a:p>
            <a:pPr lvl="1">
              <a:defRPr/>
            </a:pPr>
            <a:r>
              <a:rPr lang="en-US" sz="2000" dirty="0" smtClean="0">
                <a:solidFill>
                  <a:schemeClr val="bg1"/>
                </a:solidFill>
                <a:latin typeface="Times New Roman" pitchFamily="18" charset="0"/>
                <a:cs typeface="Times New Roman" pitchFamily="18" charset="0"/>
              </a:rPr>
              <a:t>A verb mixes stems from different verbs.  This is known as “</a:t>
            </a:r>
            <a:r>
              <a:rPr lang="en-US" sz="2000" dirty="0" err="1" smtClean="0">
                <a:solidFill>
                  <a:schemeClr val="bg1"/>
                </a:solidFill>
                <a:latin typeface="Times New Roman" pitchFamily="18" charset="0"/>
                <a:cs typeface="Times New Roman" pitchFamily="18" charset="0"/>
              </a:rPr>
              <a:t>suppletion</a:t>
            </a:r>
            <a:r>
              <a:rPr lang="en-US" sz="2000" dirty="0" smtClean="0">
                <a:solidFill>
                  <a:schemeClr val="bg1"/>
                </a:solidFill>
                <a:latin typeface="Times New Roman" pitchFamily="18" charset="0"/>
                <a:cs typeface="Times New Roman" pitchFamily="18" charset="0"/>
              </a:rPr>
              <a:t>.” This process occurs in English, too (e.g., “go” </a:t>
            </a:r>
            <a:r>
              <a:rPr lang="en-US" sz="2000" dirty="0" smtClean="0">
                <a:solidFill>
                  <a:schemeClr val="bg1"/>
                </a:solidFill>
                <a:latin typeface="Times New Roman" pitchFamily="18" charset="0"/>
                <a:cs typeface="Times New Roman" pitchFamily="18" charset="0"/>
                <a:sym typeface="Wingdings" pitchFamily="2" charset="2"/>
              </a:rPr>
              <a:t> “went”). </a:t>
            </a:r>
            <a:endParaRPr lang="en-US" dirty="0">
              <a:solidFill>
                <a:schemeClr val="bg1"/>
              </a:solidFill>
              <a:latin typeface="Times New Roman" pitchFamily="18" charset="0"/>
              <a:cs typeface="Times New Roman" pitchFamily="18" charset="0"/>
              <a:sym typeface="Wingdings" pitchFamily="2" charset="2"/>
            </a:endParaRPr>
          </a:p>
          <a:p>
            <a:pPr>
              <a:defRPr/>
            </a:pPr>
            <a:r>
              <a:rPr lang="en-US" sz="2400" dirty="0" smtClean="0">
                <a:solidFill>
                  <a:schemeClr val="bg1"/>
                </a:solidFill>
                <a:latin typeface="Times New Roman" pitchFamily="18" charset="0"/>
                <a:cs typeface="Times New Roman" pitchFamily="18" charset="0"/>
                <a:sym typeface="Wingdings" pitchFamily="2" charset="2"/>
              </a:rPr>
              <a:t>The following slides present corresponding Greek verbs of these types under the label “</a:t>
            </a:r>
            <a:r>
              <a:rPr lang="en-US" sz="2400" dirty="0" smtClean="0">
                <a:solidFill>
                  <a:srgbClr val="FFFF00"/>
                </a:solidFill>
                <a:latin typeface="Times New Roman" pitchFamily="18" charset="0"/>
                <a:cs typeface="Times New Roman" pitchFamily="18" charset="0"/>
                <a:sym typeface="Wingdings" pitchFamily="2" charset="2"/>
              </a:rPr>
              <a:t>mixed</a:t>
            </a:r>
            <a:r>
              <a:rPr lang="en-US" sz="2400" dirty="0" smtClean="0">
                <a:solidFill>
                  <a:schemeClr val="bg1"/>
                </a:solidFill>
                <a:latin typeface="Times New Roman" pitchFamily="18" charset="0"/>
                <a:cs typeface="Times New Roman" pitchFamily="18" charset="0"/>
                <a:sym typeface="Wingdings" pitchFamily="2" charset="2"/>
              </a:rPr>
              <a:t>” stems.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61823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(mixed</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ἄγω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ἄξω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ἤγαγον </a:t>
            </a:r>
            <a:r>
              <a:rPr lang="en-US" sz="2400" dirty="0">
                <a:solidFill>
                  <a:schemeClr val="bg1"/>
                </a:solidFill>
                <a:latin typeface="Times New Roman" pitchFamily="18" charset="0"/>
                <a:cs typeface="Times New Roman" pitchFamily="18" charset="0"/>
                <a:sym typeface="Wingdings" pitchFamily="2" charset="2"/>
              </a:rPr>
              <a:t>lead, bring, pass (time)</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αἱρέω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αἱρ</a:t>
            </a:r>
            <a:r>
              <a:rPr lang="el-GR" sz="2400" dirty="0">
                <a:solidFill>
                  <a:srgbClr val="FFFF00"/>
                </a:solidFill>
                <a:latin typeface="Palatino Linotype" pitchFamily="18" charset="0"/>
                <a:cs typeface="Times New Roman" pitchFamily="18" charset="0"/>
                <a:sym typeface="Wingdings" pitchFamily="2" charset="2"/>
              </a:rPr>
              <a:t>ήσ</a:t>
            </a:r>
            <a:r>
              <a:rPr lang="el-GR" sz="2400" dirty="0" smtClean="0">
                <a:solidFill>
                  <a:srgbClr val="FFFF00"/>
                </a:solidFill>
                <a:latin typeface="Palatino Linotype" pitchFamily="18" charset="0"/>
                <a:cs typeface="Times New Roman" pitchFamily="18" charset="0"/>
                <a:sym typeface="Wingdings" pitchFamily="2" charset="2"/>
              </a:rPr>
              <a:t>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εἷλον </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stem </a:t>
            </a:r>
            <a:r>
              <a:rPr lang="el-GR" sz="2400" dirty="0">
                <a:solidFill>
                  <a:srgbClr val="FFFF00"/>
                </a:solidFill>
                <a:latin typeface="Palatino Linotype" pitchFamily="18" charset="0"/>
                <a:cs typeface="Times New Roman" pitchFamily="18" charset="0"/>
                <a:sym typeface="Wingdings" pitchFamily="2" charset="2"/>
              </a:rPr>
              <a:t>ἑλ</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 </a:t>
            </a:r>
            <a:r>
              <a:rPr lang="en-US" sz="2400" dirty="0" smtClean="0">
                <a:solidFill>
                  <a:schemeClr val="bg1"/>
                </a:solidFill>
                <a:latin typeface="Times New Roman" pitchFamily="18" charset="0"/>
                <a:cs typeface="Times New Roman" pitchFamily="18" charset="0"/>
                <a:sym typeface="Wingdings" pitchFamily="2" charset="2"/>
              </a:rPr>
              <a:t>take</a:t>
            </a:r>
            <a:r>
              <a:rPr lang="en-US" sz="2400" dirty="0">
                <a:solidFill>
                  <a:schemeClr val="bg1"/>
                </a:solidFill>
                <a:latin typeface="Times New Roman" pitchFamily="18" charset="0"/>
                <a:cs typeface="Times New Roman" pitchFamily="18" charset="0"/>
                <a:sym typeface="Wingdings" pitchFamily="2" charset="2"/>
              </a:rPr>
              <a:t>, grasp; (</a:t>
            </a:r>
            <a:r>
              <a:rPr lang="en-US" sz="2400" i="1" dirty="0">
                <a:solidFill>
                  <a:schemeClr val="bg1"/>
                </a:solidFill>
                <a:latin typeface="Times New Roman" pitchFamily="18" charset="0"/>
                <a:cs typeface="Times New Roman" pitchFamily="18" charset="0"/>
                <a:sym typeface="Wingdings" pitchFamily="2" charset="2"/>
              </a:rPr>
              <a:t>mid</a:t>
            </a:r>
            <a:r>
              <a:rPr lang="en-US" sz="2400" dirty="0">
                <a:solidFill>
                  <a:schemeClr val="bg1"/>
                </a:solidFill>
                <a:latin typeface="Times New Roman" pitchFamily="18" charset="0"/>
                <a:cs typeface="Times New Roman" pitchFamily="18" charset="0"/>
                <a:sym typeface="Wingdings" pitchFamily="2" charset="2"/>
              </a:rPr>
              <a:t>.) choose</a:t>
            </a:r>
            <a:endParaRPr lang="en-US" sz="2400" dirty="0" smtClean="0">
              <a:solidFill>
                <a:schemeClr val="bg1"/>
              </a:solidFill>
              <a:latin typeface="Times New Roman" pitchFamily="18" charset="0"/>
              <a:cs typeface="Times New Roman" pitchFamily="18" charset="0"/>
              <a:sym typeface="Wingdings" pitchFamily="2" charset="2"/>
            </a:endParaRPr>
          </a:p>
          <a:p>
            <a:pPr lvl="1">
              <a:defRPr/>
            </a:pPr>
            <a:r>
              <a:rPr lang="el-GR" sz="2000" dirty="0" smtClean="0">
                <a:solidFill>
                  <a:srgbClr val="FFFF00"/>
                </a:solidFill>
                <a:latin typeface="Palatino Linotype" pitchFamily="18" charset="0"/>
                <a:cs typeface="Times New Roman" pitchFamily="18" charset="0"/>
                <a:sym typeface="Wingdings" pitchFamily="2" charset="2"/>
              </a:rPr>
              <a:t>ἀναιρέω</a:t>
            </a:r>
            <a:r>
              <a:rPr lang="en-US" sz="2000" dirty="0" smtClean="0">
                <a:solidFill>
                  <a:srgbClr val="FFFF00"/>
                </a:solidFill>
                <a:latin typeface="Palatino Linotype" pitchFamily="18" charset="0"/>
                <a:cs typeface="Times New Roman" pitchFamily="18" charset="0"/>
                <a:sym typeface="Wingdings" pitchFamily="2" charset="2"/>
              </a:rPr>
              <a:t> </a:t>
            </a:r>
            <a:r>
              <a:rPr lang="en-US" sz="2000" dirty="0" smtClean="0">
                <a:solidFill>
                  <a:schemeClr val="bg1"/>
                </a:solidFill>
                <a:latin typeface="Times New Roman" pitchFamily="18" charset="0"/>
                <a:cs typeface="Times New Roman" pitchFamily="18" charset="0"/>
                <a:sym typeface="Wingdings" pitchFamily="2" charset="2"/>
              </a:rPr>
              <a:t>raise </a:t>
            </a:r>
            <a:r>
              <a:rPr lang="en-US" sz="2000" dirty="0">
                <a:solidFill>
                  <a:schemeClr val="bg1"/>
                </a:solidFill>
                <a:latin typeface="Times New Roman" pitchFamily="18" charset="0"/>
                <a:cs typeface="Times New Roman" pitchFamily="18" charset="0"/>
                <a:sym typeface="Wingdings" pitchFamily="2" charset="2"/>
              </a:rPr>
              <a:t>up; kill, </a:t>
            </a:r>
            <a:r>
              <a:rPr lang="en-US" sz="2000" dirty="0" smtClean="0">
                <a:solidFill>
                  <a:schemeClr val="bg1"/>
                </a:solidFill>
                <a:latin typeface="Times New Roman" pitchFamily="18" charset="0"/>
                <a:cs typeface="Times New Roman" pitchFamily="18" charset="0"/>
                <a:sym typeface="Wingdings" pitchFamily="2" charset="2"/>
              </a:rPr>
              <a:t>destroy </a:t>
            </a:r>
            <a:r>
              <a:rPr lang="el-GR" sz="2000" dirty="0" smtClean="0">
                <a:solidFill>
                  <a:srgbClr val="FFFF00"/>
                </a:solidFill>
                <a:latin typeface="Palatino Linotype" pitchFamily="18" charset="0"/>
                <a:cs typeface="Times New Roman" pitchFamily="18" charset="0"/>
                <a:sym typeface="Wingdings" pitchFamily="2" charset="2"/>
              </a:rPr>
              <a:t> </a:t>
            </a:r>
            <a:endParaRPr lang="en-US" sz="2000" dirty="0" smtClean="0">
              <a:solidFill>
                <a:srgbClr val="FFFF00"/>
              </a:solidFill>
              <a:latin typeface="Palatino Linotype" pitchFamily="18" charset="0"/>
              <a:cs typeface="Times New Roman" pitchFamily="18" charset="0"/>
              <a:sym typeface="Wingdings" pitchFamily="2" charset="2"/>
            </a:endParaRPr>
          </a:p>
          <a:p>
            <a:pPr lvl="1">
              <a:defRPr/>
            </a:pPr>
            <a:r>
              <a:rPr lang="el-GR" sz="2000" dirty="0" smtClean="0">
                <a:solidFill>
                  <a:srgbClr val="FFFF00"/>
                </a:solidFill>
                <a:latin typeface="Palatino Linotype" pitchFamily="18" charset="0"/>
                <a:cs typeface="Times New Roman" pitchFamily="18" charset="0"/>
                <a:sym typeface="Wingdings" pitchFamily="2" charset="2"/>
              </a:rPr>
              <a:t>ἀφαιρέω </a:t>
            </a:r>
            <a:r>
              <a:rPr lang="en-US" sz="2000" dirty="0">
                <a:solidFill>
                  <a:schemeClr val="bg1"/>
                </a:solidFill>
                <a:latin typeface="Times New Roman" pitchFamily="18" charset="0"/>
                <a:cs typeface="Times New Roman" pitchFamily="18" charset="0"/>
                <a:sym typeface="Wingdings" pitchFamily="2" charset="2"/>
              </a:rPr>
              <a:t>take from, take </a:t>
            </a:r>
            <a:r>
              <a:rPr lang="en-US" sz="2000" dirty="0" smtClean="0">
                <a:solidFill>
                  <a:schemeClr val="bg1"/>
                </a:solidFill>
                <a:latin typeface="Times New Roman" pitchFamily="18" charset="0"/>
                <a:cs typeface="Times New Roman" pitchFamily="18" charset="0"/>
                <a:sym typeface="Wingdings" pitchFamily="2" charset="2"/>
              </a:rPr>
              <a:t>away </a:t>
            </a:r>
            <a:endParaRPr lang="el-GR" sz="2000" dirty="0">
              <a:solidFill>
                <a:srgbClr val="FFFF00"/>
              </a:solidFill>
              <a:latin typeface="Palatino Linotype" pitchFamily="18" charset="0"/>
              <a:cs typeface="Times New Roman" pitchFamily="18" charset="0"/>
              <a:sym typeface="Wingdings" pitchFamily="2" charset="2"/>
            </a:endParaRPr>
          </a:p>
          <a:p>
            <a:pPr lvl="1">
              <a:defRPr/>
            </a:pPr>
            <a:r>
              <a:rPr lang="el-GR" sz="2000" dirty="0">
                <a:solidFill>
                  <a:schemeClr val="bg1"/>
                </a:solidFill>
                <a:latin typeface="Palatino Linotype" pitchFamily="18" charset="0"/>
                <a:cs typeface="Times New Roman" pitchFamily="18" charset="0"/>
                <a:sym typeface="Wingdings" pitchFamily="2" charset="2"/>
              </a:rPr>
              <a:t>ἁλ</a:t>
            </a:r>
            <a:r>
              <a:rPr lang="el-GR" sz="2000" dirty="0">
                <a:solidFill>
                  <a:schemeClr val="bg1"/>
                </a:solidFill>
                <a:latin typeface="Times New Roman" pitchFamily="18" charset="0"/>
                <a:cs typeface="Times New Roman" pitchFamily="18" charset="0"/>
                <a:sym typeface="Wingdings" pitchFamily="2" charset="2"/>
              </a:rPr>
              <a:t>-  </a:t>
            </a:r>
            <a:r>
              <a:rPr lang="el-GR" sz="2000" u="sng" dirty="0">
                <a:solidFill>
                  <a:srgbClr val="FFFF00"/>
                </a:solidFill>
                <a:latin typeface="Palatino Linotype" pitchFamily="18" charset="0"/>
                <a:cs typeface="Times New Roman" pitchFamily="18" charset="0"/>
              </a:rPr>
              <a:t>ἁλ</a:t>
            </a:r>
            <a:r>
              <a:rPr lang="el-GR" sz="2000" dirty="0">
                <a:solidFill>
                  <a:srgbClr val="FFFF00"/>
                </a:solidFill>
                <a:latin typeface="Palatino Linotype" pitchFamily="18" charset="0"/>
                <a:cs typeface="Times New Roman" pitchFamily="18" charset="0"/>
              </a:rPr>
              <a:t>ίσκομαι</a:t>
            </a:r>
            <a:r>
              <a:rPr lang="en-US" sz="2000" dirty="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 </a:t>
            </a:r>
            <a:r>
              <a:rPr lang="el-GR" sz="2000" u="sng" dirty="0" smtClean="0">
                <a:solidFill>
                  <a:srgbClr val="FFFF00"/>
                </a:solidFill>
                <a:latin typeface="Palatino Linotype" pitchFamily="18" charset="0"/>
                <a:cs typeface="Times New Roman" pitchFamily="18" charset="0"/>
              </a:rPr>
              <a:t>ἁλ</a:t>
            </a:r>
            <a:r>
              <a:rPr lang="el-GR" sz="2000" dirty="0" smtClean="0">
                <a:solidFill>
                  <a:srgbClr val="FFFF00"/>
                </a:solidFill>
                <a:latin typeface="Palatino Linotype" pitchFamily="18" charset="0"/>
                <a:cs typeface="Times New Roman" pitchFamily="18" charset="0"/>
              </a:rPr>
              <a:t>ώσομαι</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ἑ</a:t>
            </a:r>
            <a:r>
              <a:rPr lang="el-GR" sz="2000" u="sng" dirty="0">
                <a:solidFill>
                  <a:srgbClr val="FFFF00"/>
                </a:solidFill>
                <a:latin typeface="Palatino Linotype" pitchFamily="18" charset="0"/>
                <a:cs typeface="Times New Roman" pitchFamily="18" charset="0"/>
              </a:rPr>
              <a:t>άλ</a:t>
            </a:r>
            <a:r>
              <a:rPr lang="el-GR" sz="2000" dirty="0">
                <a:solidFill>
                  <a:srgbClr val="FFFF00"/>
                </a:solidFill>
                <a:latin typeface="Palatino Linotype" pitchFamily="18" charset="0"/>
                <a:cs typeface="Times New Roman" pitchFamily="18" charset="0"/>
              </a:rPr>
              <a:t>ων </a:t>
            </a:r>
            <a:r>
              <a:rPr lang="en-US" sz="2000" dirty="0">
                <a:solidFill>
                  <a:schemeClr val="bg1"/>
                </a:solidFill>
                <a:latin typeface="Times New Roman" pitchFamily="18" charset="0"/>
                <a:cs typeface="Times New Roman" pitchFamily="18" charset="0"/>
              </a:rPr>
              <a:t>be </a:t>
            </a:r>
            <a:r>
              <a:rPr lang="en-US" sz="2000" dirty="0" smtClean="0">
                <a:solidFill>
                  <a:schemeClr val="bg1"/>
                </a:solidFill>
                <a:latin typeface="Times New Roman" pitchFamily="18" charset="0"/>
                <a:cs typeface="Times New Roman" pitchFamily="18" charset="0"/>
              </a:rPr>
              <a:t>captive</a:t>
            </a:r>
          </a:p>
          <a:p>
            <a:pPr lvl="1">
              <a:defRPr/>
            </a:pPr>
            <a:r>
              <a:rPr lang="en-US" sz="2000" dirty="0">
                <a:solidFill>
                  <a:schemeClr val="bg1"/>
                </a:solidFill>
                <a:latin typeface="Times New Roman" pitchFamily="18" charset="0"/>
                <a:cs typeface="Times New Roman" pitchFamily="18" charset="0"/>
                <a:sym typeface="Wingdings" pitchFamily="2" charset="2"/>
              </a:rPr>
              <a:t>See separate slide on these forms and their meanings.</a:t>
            </a:r>
            <a:r>
              <a:rPr lang="el-GR" sz="2000" dirty="0">
                <a:solidFill>
                  <a:schemeClr val="bg1"/>
                </a:solidFill>
                <a:latin typeface="Times New Roman" pitchFamily="18" charset="0"/>
                <a:cs typeface="Times New Roman" pitchFamily="18" charset="0"/>
                <a:sym typeface="Wingdings" pitchFamily="2" charset="2"/>
              </a:rPr>
              <a:t> </a:t>
            </a:r>
            <a:endParaRPr lang="en-US" sz="20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ἐλαύνω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ἐλῶ</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α</a:t>
            </a:r>
            <a:r>
              <a:rPr lang="en-US" sz="2400" dirty="0">
                <a:solidFill>
                  <a:schemeClr val="bg1"/>
                </a:solidFill>
                <a:latin typeface="Times New Roman" pitchFamily="18" charset="0"/>
                <a:cs typeface="Times New Roman" pitchFamily="18" charset="0"/>
                <a:sym typeface="Wingdings" pitchFamily="2" charset="2"/>
              </a:rPr>
              <a:t> contract</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ἤλασα </a:t>
            </a:r>
            <a:r>
              <a:rPr lang="en-US" sz="2400" dirty="0">
                <a:solidFill>
                  <a:schemeClr val="bg1"/>
                </a:solidFill>
                <a:latin typeface="Times New Roman" pitchFamily="18" charset="0"/>
                <a:cs typeface="Times New Roman" pitchFamily="18" charset="0"/>
                <a:sym typeface="Wingdings" pitchFamily="2" charset="2"/>
              </a:rPr>
              <a:t>march </a:t>
            </a:r>
          </a:p>
          <a:p>
            <a:pPr>
              <a:defRPr/>
            </a:pPr>
            <a:r>
              <a:rPr lang="el-GR" sz="2400" dirty="0" smtClean="0">
                <a:solidFill>
                  <a:srgbClr val="FFFF00"/>
                </a:solidFill>
                <a:latin typeface="Palatino Linotype" pitchFamily="18" charset="0"/>
                <a:cs typeface="Times New Roman" pitchFamily="18" charset="0"/>
                <a:sym typeface="Wingdings" pitchFamily="2" charset="2"/>
              </a:rPr>
              <a:t>ἔρχομαι</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ἐλεύσομαι</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ἦλθον </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stem </a:t>
            </a:r>
            <a:r>
              <a:rPr lang="el-GR" sz="2400" dirty="0">
                <a:solidFill>
                  <a:srgbClr val="FFFF00"/>
                </a:solidFill>
                <a:latin typeface="Palatino Linotype" pitchFamily="18" charset="0"/>
                <a:cs typeface="Times New Roman" pitchFamily="18" charset="0"/>
                <a:sym typeface="Wingdings" pitchFamily="2" charset="2"/>
              </a:rPr>
              <a:t>ἐλθ</a:t>
            </a:r>
            <a:r>
              <a:rPr lang="el-GR" sz="2400" dirty="0">
                <a:solidFill>
                  <a:schemeClr val="bg1"/>
                </a:solidFill>
                <a:latin typeface="Times New Roman" pitchFamily="18" charset="0"/>
                <a:cs typeface="Times New Roman" pitchFamily="18" charset="0"/>
                <a:sym typeface="Wingdings" pitchFamily="2" charset="2"/>
              </a:rPr>
              <a:t>-)</a:t>
            </a:r>
            <a:r>
              <a:rPr lang="en-US" sz="2400" dirty="0" smtClean="0">
                <a:solidFill>
                  <a:schemeClr val="bg1"/>
                </a:solidFill>
                <a:latin typeface="Times New Roman" pitchFamily="18" charset="0"/>
                <a:cs typeface="Times New Roman" pitchFamily="18" charset="0"/>
                <a:sym typeface="Wingdings" pitchFamily="2" charset="2"/>
              </a:rPr>
              <a:t> come, go </a:t>
            </a:r>
            <a:r>
              <a:rPr lang="en-US" sz="2400" dirty="0" smtClean="0">
                <a:solidFill>
                  <a:srgbClr val="FFFF00"/>
                </a:solidFill>
                <a:latin typeface="Palatino Linotype" pitchFamily="18" charset="0"/>
                <a:cs typeface="Times New Roman" pitchFamily="18" charset="0"/>
                <a:sym typeface="Wingdings" pitchFamily="2" charset="2"/>
              </a:rPr>
              <a:t> </a:t>
            </a:r>
            <a:endParaRPr lang="en-US" sz="2400" dirty="0">
              <a:solidFill>
                <a:srgbClr val="FFFF00"/>
              </a:solidFill>
              <a:latin typeface="Palatino Linotype" pitchFamily="18" charset="0"/>
              <a:cs typeface="Times New Roman" pitchFamily="18" charset="0"/>
              <a:sym typeface="Wingdings" pitchFamily="2" charset="2"/>
            </a:endParaRPr>
          </a:p>
        </p:txBody>
      </p:sp>
    </p:spTree>
    <p:extLst>
      <p:ext uri="{BB962C8B-B14F-4D97-AF65-F5344CB8AC3E}">
        <p14:creationId xmlns:p14="http://schemas.microsoft.com/office/powerpoint/2010/main" val="5112934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(mixed</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ἔχω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ἕξω </a:t>
            </a:r>
            <a:r>
              <a:rPr lang="en-US" sz="2400" dirty="0">
                <a:solidFill>
                  <a:schemeClr val="bg1"/>
                </a:solidFill>
                <a:latin typeface="Times New Roman" pitchFamily="18" charset="0"/>
                <a:cs typeface="Times New Roman" pitchFamily="18" charset="0"/>
                <a:sym typeface="Wingdings" pitchFamily="2" charset="2"/>
              </a:rPr>
              <a:t>and</a:t>
            </a:r>
            <a:r>
              <a:rPr lang="en-US" sz="2400" dirty="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σχήσω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ἔσχον </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stem </a:t>
            </a:r>
            <a:r>
              <a:rPr lang="el-GR" sz="2400" dirty="0">
                <a:solidFill>
                  <a:srgbClr val="FFFF00"/>
                </a:solidFill>
                <a:latin typeface="Palatino Linotype" pitchFamily="18" charset="0"/>
                <a:cs typeface="Times New Roman" pitchFamily="18" charset="0"/>
                <a:sym typeface="Wingdings" pitchFamily="2" charset="2"/>
              </a:rPr>
              <a:t>σχ</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 have, hold, </a:t>
            </a:r>
            <a:r>
              <a:rPr lang="en-US" sz="2400" dirty="0" smtClean="0">
                <a:solidFill>
                  <a:schemeClr val="bg1"/>
                </a:solidFill>
                <a:latin typeface="Times New Roman" pitchFamily="18" charset="0"/>
                <a:cs typeface="Times New Roman" pitchFamily="18" charset="0"/>
                <a:sym typeface="Wingdings" pitchFamily="2" charset="2"/>
              </a:rPr>
              <a:t>be</a:t>
            </a:r>
          </a:p>
          <a:p>
            <a:pPr lvl="1">
              <a:defRPr/>
            </a:pPr>
            <a:r>
              <a:rPr lang="en-US" sz="2000" dirty="0" smtClean="0">
                <a:solidFill>
                  <a:schemeClr val="bg1"/>
                </a:solidFill>
                <a:latin typeface="Times New Roman" pitchFamily="18" charset="0"/>
                <a:cs typeface="Times New Roman" pitchFamily="18" charset="0"/>
                <a:sym typeface="Wingdings" pitchFamily="2" charset="2"/>
              </a:rPr>
              <a:t>Imperfect: </a:t>
            </a:r>
            <a:r>
              <a:rPr lang="el-GR" sz="2000" dirty="0" smtClean="0">
                <a:solidFill>
                  <a:srgbClr val="FFFF00"/>
                </a:solidFill>
                <a:latin typeface="Palatino Linotype" pitchFamily="18" charset="0"/>
                <a:cs typeface="Times New Roman" pitchFamily="18" charset="0"/>
                <a:sym typeface="Wingdings" pitchFamily="2" charset="2"/>
              </a:rPr>
              <a:t>εἶχον</a:t>
            </a:r>
            <a:r>
              <a:rPr lang="el-GR" sz="2000" dirty="0" smtClean="0">
                <a:solidFill>
                  <a:schemeClr val="bg1"/>
                </a:solidFill>
                <a:latin typeface="Palatino Linotype" pitchFamily="18" charset="0"/>
                <a:cs typeface="Times New Roman" pitchFamily="18" charset="0"/>
                <a:sym typeface="Wingdings" pitchFamily="2" charset="2"/>
              </a:rPr>
              <a:t> </a:t>
            </a:r>
            <a:r>
              <a:rPr lang="en-US" sz="2000" dirty="0" smtClean="0">
                <a:solidFill>
                  <a:srgbClr val="FFFF00"/>
                </a:solidFill>
                <a:latin typeface="Palatino Linotype" pitchFamily="18" charset="0"/>
                <a:cs typeface="Times New Roman" pitchFamily="18" charset="0"/>
                <a:sym typeface="Wingdings" pitchFamily="2" charset="2"/>
              </a:rPr>
              <a:t> </a:t>
            </a:r>
            <a:endParaRPr lang="en-US" sz="2000" dirty="0">
              <a:solidFill>
                <a:srgbClr val="FFFF00"/>
              </a:solidFill>
              <a:latin typeface="Palatino Linotype" pitchFamily="18" charset="0"/>
              <a:cs typeface="Times New Roman" pitchFamily="18" charset="0"/>
              <a:sym typeface="Wingdings" pitchFamily="2" charset="2"/>
            </a:endParaRPr>
          </a:p>
          <a:p>
            <a:pPr lvl="1">
              <a:defRPr/>
            </a:pPr>
            <a:r>
              <a:rPr lang="en-US" sz="2000" dirty="0">
                <a:solidFill>
                  <a:schemeClr val="bg1"/>
                </a:solidFill>
                <a:latin typeface="Times New Roman" pitchFamily="18" charset="0"/>
                <a:cs typeface="Times New Roman" pitchFamily="18" charset="0"/>
                <a:sym typeface="Wingdings" pitchFamily="2" charset="2"/>
              </a:rPr>
              <a:t>See separate slide on these forms and their meanings.</a:t>
            </a:r>
            <a:r>
              <a:rPr lang="el-GR" sz="2000" dirty="0">
                <a:solidFill>
                  <a:schemeClr val="bg1"/>
                </a:solidFill>
                <a:latin typeface="Times New Roman" pitchFamily="18" charset="0"/>
                <a:cs typeface="Times New Roman" pitchFamily="18" charset="0"/>
                <a:sym typeface="Wingdings" pitchFamily="2" charset="2"/>
              </a:rPr>
              <a:t> </a:t>
            </a:r>
            <a:endParaRPr lang="en-US" sz="2000" dirty="0">
              <a:solidFill>
                <a:schemeClr val="bg1"/>
              </a:solidFill>
              <a:latin typeface="Times New Roman" pitchFamily="18" charset="0"/>
              <a:cs typeface="Times New Roman" pitchFamily="18" charset="0"/>
              <a:sym typeface="Wingdings" pitchFamily="2" charset="2"/>
            </a:endParaRPr>
          </a:p>
          <a:p>
            <a:pPr lvl="1">
              <a:defRPr/>
            </a:pPr>
            <a:r>
              <a:rPr lang="el-GR" sz="2000" dirty="0">
                <a:solidFill>
                  <a:srgbClr val="FFFF00"/>
                </a:solidFill>
                <a:latin typeface="Palatino Linotype" pitchFamily="18" charset="0"/>
                <a:cs typeface="Times New Roman" pitchFamily="18" charset="0"/>
                <a:sym typeface="Wingdings" pitchFamily="2" charset="2"/>
              </a:rPr>
              <a:t>παρέχω </a:t>
            </a:r>
            <a:r>
              <a:rPr lang="en-US" sz="2000" dirty="0">
                <a:solidFill>
                  <a:schemeClr val="bg1"/>
                </a:solidFill>
                <a:latin typeface="Times New Roman" pitchFamily="18" charset="0"/>
                <a:cs typeface="Times New Roman" pitchFamily="18" charset="0"/>
                <a:sym typeface="Wingdings" pitchFamily="2" charset="2"/>
              </a:rPr>
              <a:t>provide</a:t>
            </a:r>
            <a:endParaRPr lang="el-GR" sz="20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λέγω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ἐρῶ</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εἶπον </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stem </a:t>
            </a:r>
            <a:r>
              <a:rPr lang="el-GR" sz="2400" dirty="0">
                <a:solidFill>
                  <a:srgbClr val="FFFF00"/>
                </a:solidFill>
                <a:latin typeface="Palatino Linotype" pitchFamily="18" charset="0"/>
                <a:cs typeface="Times New Roman" pitchFamily="18" charset="0"/>
                <a:sym typeface="Wingdings" pitchFamily="2" charset="2"/>
              </a:rPr>
              <a:t>ἐπ</a:t>
            </a:r>
            <a:r>
              <a:rPr lang="el-GR" sz="2400" dirty="0">
                <a:solidFill>
                  <a:schemeClr val="bg1"/>
                </a:solidFill>
                <a:latin typeface="Times New Roman"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sym typeface="Wingdings" pitchFamily="2" charset="2"/>
              </a:rPr>
              <a:t>say, speak, report </a:t>
            </a:r>
            <a:endParaRPr lang="en-US" sz="2400" dirty="0" smtClean="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μιμνήσκω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μνήσω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ἔμνησα </a:t>
            </a:r>
            <a:r>
              <a:rPr lang="en-US" sz="2400" dirty="0" smtClean="0">
                <a:solidFill>
                  <a:schemeClr val="bg1"/>
                </a:solidFill>
                <a:latin typeface="Times New Roman" pitchFamily="18" charset="0"/>
                <a:cs typeface="Times New Roman" pitchFamily="18" charset="0"/>
                <a:sym typeface="Wingdings" pitchFamily="2" charset="2"/>
              </a:rPr>
              <a:t>remind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ὁράω</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sym typeface="Wingdings" pitchFamily="2" charset="2"/>
              </a:rPr>
              <a:t>ὄψομαι</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sym typeface="Wingdings" pitchFamily="2" charset="2"/>
              </a:rPr>
              <a:t>εἶδον </a:t>
            </a:r>
            <a:r>
              <a:rPr lang="el-GR" sz="2400" dirty="0" smtClean="0">
                <a:solidFill>
                  <a:schemeClr val="bg1"/>
                </a:solidFill>
                <a:latin typeface="Times New Roman" pitchFamily="18" charset="0"/>
                <a:cs typeface="Times New Roman" pitchFamily="18" charset="0"/>
                <a:sym typeface="Wingdings" pitchFamily="2" charset="2"/>
              </a:rPr>
              <a:t>(</a:t>
            </a:r>
            <a:r>
              <a:rPr lang="en-US" sz="2400" dirty="0" smtClean="0">
                <a:solidFill>
                  <a:schemeClr val="bg1"/>
                </a:solidFill>
                <a:latin typeface="Times New Roman" pitchFamily="18" charset="0"/>
                <a:cs typeface="Times New Roman" pitchFamily="18" charset="0"/>
                <a:sym typeface="Wingdings" pitchFamily="2" charset="2"/>
              </a:rPr>
              <a:t>stem </a:t>
            </a:r>
            <a:r>
              <a:rPr lang="el-GR" sz="2400" dirty="0" smtClean="0">
                <a:solidFill>
                  <a:srgbClr val="FFFF00"/>
                </a:solidFill>
                <a:latin typeface="Palatino Linotype" pitchFamily="18" charset="0"/>
                <a:cs typeface="Times New Roman" pitchFamily="18" charset="0"/>
                <a:sym typeface="Wingdings" pitchFamily="2" charset="2"/>
              </a:rPr>
              <a:t>ἰδ</a:t>
            </a:r>
            <a:r>
              <a:rPr lang="el-GR" sz="2400" dirty="0" smtClean="0">
                <a:solidFill>
                  <a:schemeClr val="bg1"/>
                </a:solidFill>
                <a:latin typeface="Times New Roman" pitchFamily="18" charset="0"/>
                <a:cs typeface="Times New Roman" pitchFamily="18" charset="0"/>
                <a:sym typeface="Wingdings" pitchFamily="2" charset="2"/>
              </a:rPr>
              <a:t>-) </a:t>
            </a:r>
            <a:r>
              <a:rPr lang="en-US" sz="2400" dirty="0" smtClean="0">
                <a:solidFill>
                  <a:schemeClr val="bg1"/>
                </a:solidFill>
                <a:latin typeface="Times New Roman" pitchFamily="18" charset="0"/>
                <a:cs typeface="Times New Roman" pitchFamily="18" charset="0"/>
                <a:sym typeface="Wingdings" pitchFamily="2" charset="2"/>
              </a:rPr>
              <a:t>see</a:t>
            </a:r>
            <a:endParaRPr lang="en-US" sz="2400" dirty="0">
              <a:solidFill>
                <a:schemeClr val="bg1"/>
              </a:solidFill>
              <a:latin typeface="Times New Roman" pitchFamily="18" charset="0"/>
              <a:cs typeface="Times New Roman" pitchFamily="18" charset="0"/>
              <a:sym typeface="Wingdings" pitchFamily="2" charset="2"/>
            </a:endParaRPr>
          </a:p>
          <a:p>
            <a:pPr marL="800100" lvl="3" indent="-342900">
              <a:defRPr/>
            </a:pPr>
            <a:r>
              <a:rPr lang="en-US" dirty="0">
                <a:solidFill>
                  <a:schemeClr val="bg1"/>
                </a:solidFill>
                <a:latin typeface="Times New Roman" pitchFamily="18" charset="0"/>
                <a:cs typeface="Times New Roman" pitchFamily="18" charset="0"/>
                <a:sym typeface="Wingdings" pitchFamily="2" charset="2"/>
              </a:rPr>
              <a:t>Imperfect: </a:t>
            </a:r>
            <a:r>
              <a:rPr lang="el-GR" dirty="0">
                <a:solidFill>
                  <a:srgbClr val="FFFF00"/>
                </a:solidFill>
                <a:latin typeface="Palatino Linotype" pitchFamily="18" charset="0"/>
                <a:cs typeface="Times New Roman" pitchFamily="18" charset="0"/>
                <a:sym typeface="Wingdings" pitchFamily="2" charset="2"/>
              </a:rPr>
              <a:t>ἑώραον </a:t>
            </a:r>
            <a:r>
              <a:rPr lang="en-US" dirty="0">
                <a:solidFill>
                  <a:schemeClr val="bg1"/>
                </a:solidFill>
                <a:latin typeface="Times New Roman" pitchFamily="18" charset="0"/>
                <a:cs typeface="Times New Roman" pitchFamily="18" charset="0"/>
                <a:sym typeface="Wingdings" pitchFamily="2" charset="2"/>
              </a:rPr>
              <a:t> </a:t>
            </a:r>
            <a:r>
              <a:rPr lang="el-GR" dirty="0">
                <a:solidFill>
                  <a:srgbClr val="FFFF00"/>
                </a:solidFill>
                <a:latin typeface="Palatino Linotype" pitchFamily="18" charset="0"/>
                <a:cs typeface="Times New Roman" pitchFamily="18" charset="0"/>
                <a:sym typeface="Wingdings" pitchFamily="2" charset="2"/>
              </a:rPr>
              <a:t>ἑώρων </a:t>
            </a:r>
            <a:r>
              <a:rPr lang="el-GR" dirty="0">
                <a:solidFill>
                  <a:schemeClr val="bg1"/>
                </a:solidFill>
                <a:latin typeface="Palatino Linotype" pitchFamily="18" charset="0"/>
                <a:cs typeface="Times New Roman" pitchFamily="18" charset="0"/>
                <a:sym typeface="Wingdings" pitchFamily="2" charset="2"/>
              </a:rPr>
              <a:t> </a:t>
            </a:r>
            <a:r>
              <a:rPr lang="en-US" dirty="0">
                <a:solidFill>
                  <a:srgbClr val="FFFF00"/>
                </a:solidFill>
                <a:latin typeface="Palatino Linotype" pitchFamily="18" charset="0"/>
                <a:cs typeface="Times New Roman" pitchFamily="18" charset="0"/>
                <a:sym typeface="Wingdings" pitchFamily="2" charset="2"/>
              </a:rPr>
              <a:t> </a:t>
            </a:r>
          </a:p>
          <a:p>
            <a:pPr>
              <a:defRPr/>
            </a:pPr>
            <a:r>
              <a:rPr lang="el-GR" sz="2400" dirty="0" smtClean="0">
                <a:solidFill>
                  <a:srgbClr val="FFFF00"/>
                </a:solidFill>
                <a:latin typeface="Palatino Linotype" pitchFamily="18" charset="0"/>
                <a:cs typeface="Times New Roman" pitchFamily="18" charset="0"/>
                <a:sym typeface="Wingdings" pitchFamily="2" charset="2"/>
              </a:rPr>
              <a:t>πάσχω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πείσομαι</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ἔπαθον </a:t>
            </a:r>
            <a:r>
              <a:rPr lang="en-US" sz="2400" dirty="0" smtClean="0">
                <a:solidFill>
                  <a:schemeClr val="bg1"/>
                </a:solidFill>
                <a:latin typeface="Times New Roman" pitchFamily="18" charset="0"/>
                <a:cs typeface="Times New Roman" pitchFamily="18" charset="0"/>
                <a:sym typeface="Wingdings" pitchFamily="2" charset="2"/>
              </a:rPr>
              <a:t>suffer</a:t>
            </a:r>
            <a:r>
              <a:rPr lang="en-US" sz="2400" dirty="0">
                <a:solidFill>
                  <a:schemeClr val="bg1"/>
                </a:solidFill>
                <a:latin typeface="Times New Roman" pitchFamily="18" charset="0"/>
                <a:cs typeface="Times New Roman" pitchFamily="18" charset="0"/>
                <a:sym typeface="Wingdings" pitchFamily="2" charset="2"/>
              </a:rPr>
              <a:t>, experience </a:t>
            </a:r>
            <a:r>
              <a:rPr lang="el-GR" sz="2400" dirty="0" smtClean="0">
                <a:solidFill>
                  <a:srgbClr val="FFFF00"/>
                </a:solidFill>
                <a:latin typeface="Palatino Linotype" pitchFamily="18" charset="0"/>
                <a:cs typeface="Times New Roman" pitchFamily="18" charset="0"/>
                <a:sym typeface="Wingdings" pitchFamily="2" charset="2"/>
              </a:rPr>
              <a:t>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πίπτω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πεσοῦμαι</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ἔπεσον </a:t>
            </a:r>
            <a:r>
              <a:rPr lang="en-US" sz="2400" dirty="0">
                <a:solidFill>
                  <a:schemeClr val="bg1"/>
                </a:solidFill>
                <a:latin typeface="Times New Roman" pitchFamily="18" charset="0"/>
                <a:ea typeface="Tahoma" pitchFamily="34" charset="0"/>
                <a:cs typeface="Times New Roman" pitchFamily="18" charset="0"/>
                <a:sym typeface="Wingdings" pitchFamily="2" charset="2"/>
              </a:rPr>
              <a:t>fall </a:t>
            </a:r>
            <a:endParaRPr lang="en-US" sz="2400" dirty="0" smtClean="0">
              <a:solidFill>
                <a:schemeClr val="bg1"/>
              </a:solidFill>
              <a:latin typeface="Times New Roman" pitchFamily="18" charset="0"/>
              <a:ea typeface="Tahoma" pitchFamily="34" charset="0"/>
              <a:cs typeface="Times New Roman" pitchFamily="18" charset="0"/>
              <a:sym typeface="Wingdings" pitchFamily="2" charset="2"/>
            </a:endParaRPr>
          </a:p>
        </p:txBody>
      </p:sp>
    </p:spTree>
    <p:extLst>
      <p:ext uri="{BB962C8B-B14F-4D97-AF65-F5344CB8AC3E}">
        <p14:creationId xmlns:p14="http://schemas.microsoft.com/office/powerpoint/2010/main" val="40297617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6200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(mixed</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τίκτω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τέξομαι</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sym typeface="Wingdings" pitchFamily="2" charset="2"/>
              </a:rPr>
              <a:t>ἔτεκον </a:t>
            </a:r>
            <a:r>
              <a:rPr lang="en-US" sz="2400" dirty="0">
                <a:solidFill>
                  <a:schemeClr val="bg1"/>
                </a:solidFill>
                <a:latin typeface="Times New Roman" pitchFamily="18" charset="0"/>
                <a:cs typeface="Times New Roman" pitchFamily="18" charset="0"/>
                <a:sym typeface="Wingdings" pitchFamily="2" charset="2"/>
              </a:rPr>
              <a:t>give birth </a:t>
            </a:r>
            <a:endParaRPr lang="en-US" sz="2400" dirty="0" smtClean="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τρέφω</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sym typeface="Wingdings" pitchFamily="2" charset="2"/>
              </a:rPr>
              <a:t>θρέψω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ἔθρεψα </a:t>
            </a:r>
            <a:r>
              <a:rPr lang="en-US" sz="2400" dirty="0">
                <a:solidFill>
                  <a:schemeClr val="bg1"/>
                </a:solidFill>
                <a:latin typeface="Times New Roman" pitchFamily="18" charset="0"/>
                <a:cs typeface="Times New Roman" pitchFamily="18" charset="0"/>
                <a:sym typeface="Wingdings" pitchFamily="2" charset="2"/>
              </a:rPr>
              <a:t>feed, support, educate </a:t>
            </a:r>
            <a:endParaRPr lang="en-US" sz="2400" dirty="0" smtClean="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τυγχάνω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τεύξομαι</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sym typeface="Wingdings" pitchFamily="2" charset="2"/>
              </a:rPr>
              <a:t>ἔτυχον </a:t>
            </a:r>
            <a:r>
              <a:rPr lang="en-US" sz="2400" dirty="0">
                <a:solidFill>
                  <a:schemeClr val="bg1"/>
                </a:solidFill>
                <a:latin typeface="Times New Roman" pitchFamily="18" charset="0"/>
                <a:cs typeface="Times New Roman" pitchFamily="18" charset="0"/>
                <a:sym typeface="Wingdings" pitchFamily="2" charset="2"/>
              </a:rPr>
              <a:t>happen </a:t>
            </a:r>
            <a:r>
              <a:rPr lang="en-US" sz="2400" dirty="0" smtClean="0">
                <a:solidFill>
                  <a:schemeClr val="bg1"/>
                </a:solidFill>
                <a:latin typeface="Times New Roman" pitchFamily="18" charset="0"/>
                <a:cs typeface="Times New Roman" pitchFamily="18" charset="0"/>
                <a:sym typeface="Wingdings" pitchFamily="2" charset="2"/>
              </a:rPr>
              <a:t>(</a:t>
            </a:r>
            <a:r>
              <a:rPr lang="en-US" sz="2400" i="1" dirty="0" smtClean="0">
                <a:solidFill>
                  <a:schemeClr val="bg1"/>
                </a:solidFill>
                <a:latin typeface="Times New Roman" pitchFamily="18" charset="0"/>
                <a:cs typeface="Times New Roman" pitchFamily="18" charset="0"/>
                <a:sym typeface="Wingdings" pitchFamily="2" charset="2"/>
              </a:rPr>
              <a:t>+participle </a:t>
            </a:r>
            <a:r>
              <a:rPr lang="en-US" sz="2400" dirty="0" smtClean="0">
                <a:solidFill>
                  <a:schemeClr val="bg1"/>
                </a:solidFill>
                <a:latin typeface="Times New Roman"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sym typeface="Wingdings" pitchFamily="2" charset="2"/>
              </a:rPr>
              <a:t>meet (</a:t>
            </a:r>
            <a:r>
              <a:rPr lang="en-US" sz="2400" i="1" dirty="0">
                <a:solidFill>
                  <a:schemeClr val="bg1"/>
                </a:solidFill>
                <a:latin typeface="Times New Roman" pitchFamily="18" charset="0"/>
                <a:cs typeface="Times New Roman" pitchFamily="18" charset="0"/>
                <a:sym typeface="Wingdings" pitchFamily="2" charset="2"/>
              </a:rPr>
              <a:t>+gen</a:t>
            </a:r>
            <a:r>
              <a:rPr lang="en-US" sz="2400" dirty="0">
                <a:solidFill>
                  <a:schemeClr val="bg1"/>
                </a:solidFill>
                <a:latin typeface="Times New Roman" pitchFamily="18" charset="0"/>
                <a:cs typeface="Times New Roman" pitchFamily="18" charset="0"/>
                <a:sym typeface="Wingdings" pitchFamily="2" charset="2"/>
              </a:rPr>
              <a:t>)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φέρω</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sym typeface="Wingdings" pitchFamily="2" charset="2"/>
              </a:rPr>
              <a:t>οἴσω</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sym typeface="Wingdings" pitchFamily="2" charset="2"/>
              </a:rPr>
              <a:t>ἤνεγχον </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stem </a:t>
            </a:r>
            <a:r>
              <a:rPr lang="el-GR" sz="2400" dirty="0">
                <a:solidFill>
                  <a:srgbClr val="FFFF00"/>
                </a:solidFill>
                <a:latin typeface="Palatino Linotype" pitchFamily="18" charset="0"/>
                <a:cs typeface="Times New Roman" pitchFamily="18" charset="0"/>
                <a:sym typeface="Wingdings" pitchFamily="2" charset="2"/>
              </a:rPr>
              <a:t>ἐνεγχ</a:t>
            </a:r>
            <a:r>
              <a:rPr lang="el-GR" sz="2400" dirty="0">
                <a:solidFill>
                  <a:schemeClr val="bg1"/>
                </a:solidFill>
                <a:latin typeface="Times New Roman" pitchFamily="18" charset="0"/>
                <a:cs typeface="Times New Roman" pitchFamily="18" charset="0"/>
                <a:sym typeface="Wingdings" pitchFamily="2" charset="2"/>
              </a:rPr>
              <a:t>-)</a:t>
            </a:r>
            <a:r>
              <a:rPr lang="en-US" sz="2400" dirty="0" smtClean="0">
                <a:solidFill>
                  <a:schemeClr val="bg1"/>
                </a:solidFill>
                <a:latin typeface="Times New Roman"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sym typeface="Wingdings" pitchFamily="2" charset="2"/>
              </a:rPr>
              <a:t>carry, bring</a:t>
            </a:r>
            <a:endParaRPr lang="en-US" sz="2400" dirty="0" smtClean="0">
              <a:solidFill>
                <a:schemeClr val="bg1"/>
              </a:solidFill>
              <a:latin typeface="Times New Roman" pitchFamily="18" charset="0"/>
              <a:cs typeface="Times New Roman" pitchFamily="18" charset="0"/>
              <a:sym typeface="Wingdings" pitchFamily="2" charset="2"/>
            </a:endParaRPr>
          </a:p>
          <a:p>
            <a:pPr lvl="1">
              <a:defRPr/>
            </a:pPr>
            <a:r>
              <a:rPr lang="el-GR" sz="2000" dirty="0" smtClean="0">
                <a:solidFill>
                  <a:srgbClr val="FFFF00"/>
                </a:solidFill>
                <a:latin typeface="Palatino Linotype" pitchFamily="18" charset="0"/>
                <a:cs typeface="Times New Roman" pitchFamily="18" charset="0"/>
                <a:sym typeface="Wingdings" pitchFamily="2" charset="2"/>
              </a:rPr>
              <a:t>διαφέρω</a:t>
            </a:r>
            <a:r>
              <a:rPr lang="en-US" sz="2000" dirty="0" smtClean="0">
                <a:solidFill>
                  <a:srgbClr val="FFFF00"/>
                </a:solidFill>
                <a:latin typeface="Palatino Linotype" pitchFamily="18" charset="0"/>
                <a:cs typeface="Times New Roman" pitchFamily="18" charset="0"/>
                <a:sym typeface="Wingdings" pitchFamily="2" charset="2"/>
              </a:rPr>
              <a:t> </a:t>
            </a:r>
            <a:r>
              <a:rPr lang="en-US" sz="2000" dirty="0" smtClean="0">
                <a:solidFill>
                  <a:schemeClr val="bg1"/>
                </a:solidFill>
                <a:latin typeface="Times New Roman" pitchFamily="18" charset="0"/>
                <a:cs typeface="Times New Roman" pitchFamily="18" charset="0"/>
                <a:sym typeface="Wingdings" pitchFamily="2" charset="2"/>
              </a:rPr>
              <a:t>spread, differ</a:t>
            </a:r>
          </a:p>
          <a:p>
            <a:pPr lvl="1">
              <a:defRPr/>
            </a:pPr>
            <a:r>
              <a:rPr lang="el-GR" sz="2000" dirty="0" smtClean="0">
                <a:solidFill>
                  <a:srgbClr val="FFFF00"/>
                </a:solidFill>
                <a:latin typeface="Palatino Linotype" pitchFamily="18" charset="0"/>
                <a:cs typeface="Times New Roman" pitchFamily="18" charset="0"/>
                <a:sym typeface="Wingdings" pitchFamily="2" charset="2"/>
              </a:rPr>
              <a:t>συμφέρω </a:t>
            </a:r>
            <a:r>
              <a:rPr lang="en-US" sz="2000" dirty="0" smtClean="0">
                <a:solidFill>
                  <a:schemeClr val="bg1"/>
                </a:solidFill>
                <a:latin typeface="Times New Roman" pitchFamily="18" charset="0"/>
                <a:cs typeface="Times New Roman" pitchFamily="18" charset="0"/>
                <a:sym typeface="Wingdings" pitchFamily="2" charset="2"/>
              </a:rPr>
              <a:t>benefit</a:t>
            </a:r>
            <a:r>
              <a:rPr lang="en-US" sz="2000" dirty="0">
                <a:solidFill>
                  <a:schemeClr val="bg1"/>
                </a:solidFill>
                <a:latin typeface="Times New Roman" pitchFamily="18" charset="0"/>
                <a:cs typeface="Times New Roman" pitchFamily="18" charset="0"/>
                <a:sym typeface="Wingdings" pitchFamily="2" charset="2"/>
              </a:rPr>
              <a:t>, profit</a:t>
            </a:r>
            <a:endParaRPr lang="el-GR" sz="2000" dirty="0">
              <a:solidFill>
                <a:schemeClr val="bg1"/>
              </a:solidFill>
              <a:latin typeface="Times New Roman" pitchFamily="18" charset="0"/>
              <a:cs typeface="Times New Roman" pitchFamily="18" charset="0"/>
              <a:sym typeface="Wingdings" pitchFamily="2" charset="2"/>
            </a:endParaRPr>
          </a:p>
        </p:txBody>
      </p:sp>
    </p:spTree>
    <p:extLst>
      <p:ext uri="{BB962C8B-B14F-4D97-AF65-F5344CB8AC3E}">
        <p14:creationId xmlns:p14="http://schemas.microsoft.com/office/powerpoint/2010/main" val="4029761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lnSpcReduction="10000"/>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l-GR" sz="2400" dirty="0">
                <a:solidFill>
                  <a:srgbClr val="FFFF00"/>
                </a:solidFill>
                <a:latin typeface="Palatino Linotype" pitchFamily="18" charset="0"/>
                <a:cs typeface="Times New Roman" pitchFamily="18" charset="0"/>
              </a:rPr>
              <a:t>υ</a:t>
            </a:r>
            <a:r>
              <a:rPr lang="el-GR" sz="2400" dirty="0">
                <a:solidFill>
                  <a:schemeClr val="bg1"/>
                </a:solidFill>
                <a:latin typeface="Times New Roman" pitchFamily="18" charset="0"/>
                <a:cs typeface="Times New Roman" pitchFamily="18" charset="0"/>
              </a:rPr>
              <a:t>) </a:t>
            </a:r>
          </a:p>
          <a:p>
            <a:pPr>
              <a:defRPr/>
            </a:pPr>
            <a:r>
              <a:rPr lang="el-GR" sz="2400" dirty="0" smtClean="0">
                <a:solidFill>
                  <a:srgbClr val="FFFF00"/>
                </a:solidFill>
                <a:latin typeface="Palatino Linotype" pitchFamily="18" charset="0"/>
                <a:cs typeface="Times New Roman" pitchFamily="18" charset="0"/>
              </a:rPr>
              <a:t>ἀκούω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ἀκούσομαι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ἤκουσα</a:t>
            </a:r>
            <a:r>
              <a:rPr lang="en-US" sz="2400" dirty="0"/>
              <a:t> </a:t>
            </a:r>
            <a:r>
              <a:rPr lang="en-US" sz="2400" dirty="0">
                <a:solidFill>
                  <a:schemeClr val="bg1"/>
                </a:solidFill>
                <a:latin typeface="Times New Roman" pitchFamily="18" charset="0"/>
                <a:cs typeface="Times New Roman" pitchFamily="18" charset="0"/>
              </a:rPr>
              <a:t>hear</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βουλεύω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βουλεύσω</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ἐβούλευσα</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deliberate, resolve</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θύω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θύσω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ἔθυσα </a:t>
            </a:r>
            <a:r>
              <a:rPr lang="en-US" sz="2400" dirty="0" smtClean="0">
                <a:solidFill>
                  <a:schemeClr val="bg1"/>
                </a:solidFill>
                <a:latin typeface="Times New Roman" pitchFamily="18" charset="0"/>
                <a:cs typeface="Times New Roman" pitchFamily="18" charset="0"/>
              </a:rPr>
              <a:t>sacrifice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κελεύω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κελεύσω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ἐκέλευσα </a:t>
            </a:r>
            <a:r>
              <a:rPr lang="en-US" sz="2400" dirty="0">
                <a:solidFill>
                  <a:schemeClr val="bg1"/>
                </a:solidFill>
                <a:latin typeface="Times New Roman" pitchFamily="18" charset="0"/>
                <a:cs typeface="Times New Roman" pitchFamily="18" charset="0"/>
              </a:rPr>
              <a:t>order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κωλύω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κωλύσω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ἐκώλυσα </a:t>
            </a:r>
            <a:r>
              <a:rPr lang="en-US" sz="2400" dirty="0">
                <a:solidFill>
                  <a:schemeClr val="bg1"/>
                </a:solidFill>
                <a:latin typeface="Times New Roman" pitchFamily="18" charset="0"/>
                <a:cs typeface="Times New Roman" pitchFamily="18" charset="0"/>
              </a:rPr>
              <a:t>prevent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λύω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λύσω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ἔλυσα </a:t>
            </a:r>
            <a:r>
              <a:rPr lang="en-US" sz="2400" dirty="0">
                <a:solidFill>
                  <a:schemeClr val="bg1"/>
                </a:solidFill>
                <a:latin typeface="Times New Roman" pitchFamily="18" charset="0"/>
                <a:cs typeface="Times New Roman" pitchFamily="18" charset="0"/>
              </a:rPr>
              <a:t>loosen, destroy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παύω</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παύσω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ἔπαυσα </a:t>
            </a:r>
            <a:r>
              <a:rPr lang="en-US" sz="2400" dirty="0">
                <a:solidFill>
                  <a:schemeClr val="bg1"/>
                </a:solidFill>
                <a:latin typeface="Times New Roman" pitchFamily="18" charset="0"/>
                <a:cs typeface="Times New Roman" pitchFamily="18" charset="0"/>
              </a:rPr>
              <a:t>stop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πιστεύω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πιστεύω</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ἐπίστευσα </a:t>
            </a:r>
            <a:r>
              <a:rPr lang="en-US" sz="2400" dirty="0">
                <a:solidFill>
                  <a:schemeClr val="bg1"/>
                </a:solidFill>
                <a:latin typeface="Times New Roman" pitchFamily="18" charset="0"/>
                <a:cs typeface="Times New Roman" pitchFamily="18" charset="0"/>
              </a:rPr>
              <a:t>trust, rely on, believe in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πορεύω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πορεύσω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ἐπόρευσα</a:t>
            </a:r>
            <a:r>
              <a:rPr lang="en-US" sz="2400" dirty="0" smtClean="0"/>
              <a:t> </a:t>
            </a:r>
            <a:r>
              <a:rPr lang="en-US" sz="2400" dirty="0" smtClean="0">
                <a:solidFill>
                  <a:schemeClr val="bg1"/>
                </a:solidFill>
                <a:latin typeface="Times New Roman" pitchFamily="18" charset="0"/>
                <a:cs typeface="Times New Roman" pitchFamily="18" charset="0"/>
              </a:rPr>
              <a:t>carry</a:t>
            </a:r>
            <a:r>
              <a:rPr lang="en-US" sz="2400" dirty="0">
                <a:solidFill>
                  <a:schemeClr val="bg1"/>
                </a:solidFill>
                <a:latin typeface="Times New Roman" pitchFamily="18" charset="0"/>
                <a:cs typeface="Times New Roman" pitchFamily="18" charset="0"/>
              </a:rPr>
              <a:t>; (mid.) go, march</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φύω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φύσω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ἔφυσα </a:t>
            </a:r>
            <a:r>
              <a:rPr lang="en-US" sz="2400" dirty="0">
                <a:solidFill>
                  <a:schemeClr val="bg1"/>
                </a:solidFill>
                <a:latin typeface="Times New Roman" pitchFamily="18" charset="0"/>
                <a:cs typeface="Times New Roman" pitchFamily="18" charset="0"/>
              </a:rPr>
              <a:t>and</a:t>
            </a:r>
            <a:r>
              <a:rPr lang="en-US" sz="2400" dirty="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ἔφυν</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produce </a:t>
            </a:r>
            <a:endParaRPr lang="el-GR" sz="2400" dirty="0">
              <a:solidFill>
                <a:schemeClr val="bg1"/>
              </a:solidFill>
              <a:latin typeface="Times New Roman" pitchFamily="18" charset="0"/>
              <a:cs typeface="Times New Roman" pitchFamily="18" charset="0"/>
            </a:endParaRPr>
          </a:p>
          <a:p>
            <a:pPr>
              <a:defRPr/>
            </a:pPr>
            <a:endParaRPr lang="en-US"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5721575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00600"/>
          </a:xfrm>
        </p:spPr>
        <p:txBody>
          <a:bodyPr rtlCol="0">
            <a:normAutofit lnSpcReduction="10000"/>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smtClean="0">
                <a:solidFill>
                  <a:schemeClr val="bg1"/>
                </a:solidFill>
                <a:latin typeface="Times New Roman" pitchFamily="18" charset="0"/>
                <a:cs typeface="Times New Roman" pitchFamily="18" charset="0"/>
              </a:rPr>
              <a:t>(mixed</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ἄγω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ἄξω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ἤγαγον </a:t>
            </a:r>
            <a:r>
              <a:rPr lang="en-US" sz="2400" dirty="0">
                <a:solidFill>
                  <a:schemeClr val="bg1"/>
                </a:solidFill>
                <a:latin typeface="Times New Roman" pitchFamily="18" charset="0"/>
                <a:cs typeface="Times New Roman" pitchFamily="18" charset="0"/>
                <a:sym typeface="Wingdings" pitchFamily="2" charset="2"/>
              </a:rPr>
              <a:t>lead, bring, pass (time)</a:t>
            </a:r>
            <a:endParaRPr lang="el-GR" sz="2400" dirty="0">
              <a:solidFill>
                <a:schemeClr val="bg1"/>
              </a:solidFill>
              <a:latin typeface="Times New Roman" pitchFamily="18" charset="0"/>
              <a:cs typeface="Times New Roman" pitchFamily="18" charset="0"/>
              <a:sym typeface="Wingdings" pitchFamily="2" charset="2"/>
            </a:endParaRPr>
          </a:p>
          <a:p>
            <a:pPr lvl="1">
              <a:defRPr/>
            </a:pPr>
            <a:r>
              <a:rPr lang="el-GR" sz="2000" dirty="0" smtClean="0">
                <a:solidFill>
                  <a:srgbClr val="FFFF00"/>
                </a:solidFill>
                <a:latin typeface="Palatino Linotype" pitchFamily="18" charset="0"/>
              </a:rPr>
              <a:t>συνάγω </a:t>
            </a:r>
            <a:r>
              <a:rPr lang="en-US" sz="2000" dirty="0" smtClean="0">
                <a:solidFill>
                  <a:schemeClr val="bg1"/>
                </a:solidFill>
                <a:latin typeface="Times New Roman" pitchFamily="18" charset="0"/>
                <a:cs typeface="Times New Roman" pitchFamily="18" charset="0"/>
              </a:rPr>
              <a:t>gather together, assemble </a:t>
            </a:r>
            <a:endParaRPr lang="en-US" sz="2000" dirty="0">
              <a:solidFill>
                <a:srgbClr val="FFFF00"/>
              </a:solidFill>
              <a:latin typeface="Palatino Linotype" pitchFamily="18" charset="0"/>
            </a:endParaRPr>
          </a:p>
          <a:p>
            <a:pPr lvl="1">
              <a:defRPr/>
            </a:pPr>
            <a:r>
              <a:rPr lang="el-GR" sz="2000" dirty="0" smtClean="0">
                <a:solidFill>
                  <a:srgbClr val="FFFF00"/>
                </a:solidFill>
                <a:latin typeface="Palatino Linotype" pitchFamily="18" charset="0"/>
              </a:rPr>
              <a:t>ὑπάγω</a:t>
            </a:r>
            <a:r>
              <a:rPr lang="en-US" sz="2000" dirty="0" smtClean="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go </a:t>
            </a:r>
            <a:r>
              <a:rPr lang="en-US" sz="2000" dirty="0" smtClean="0">
                <a:solidFill>
                  <a:schemeClr val="bg1"/>
                </a:solidFill>
                <a:latin typeface="Times New Roman" pitchFamily="18" charset="0"/>
                <a:cs typeface="Times New Roman" pitchFamily="18" charset="0"/>
              </a:rPr>
              <a:t>away, depart </a:t>
            </a:r>
            <a:endParaRPr lang="en-US" sz="2000" dirty="0">
              <a:solidFill>
                <a:srgbClr val="FFFF00"/>
              </a:solidFill>
              <a:latin typeface="Palatino Linotype"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ἔρχομαι</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ἐλεύσομαι</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ἦλθον </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stem </a:t>
            </a:r>
            <a:r>
              <a:rPr lang="el-GR" sz="2400" dirty="0" smtClean="0">
                <a:solidFill>
                  <a:srgbClr val="FFFF00"/>
                </a:solidFill>
                <a:latin typeface="Palatino Linotype" pitchFamily="18" charset="0"/>
                <a:cs typeface="Times New Roman" pitchFamily="18" charset="0"/>
                <a:sym typeface="Wingdings" pitchFamily="2" charset="2"/>
              </a:rPr>
              <a:t>ἐλθ</a:t>
            </a:r>
            <a:r>
              <a:rPr lang="el-GR" sz="2400" dirty="0" smtClean="0">
                <a:solidFill>
                  <a:schemeClr val="bg1"/>
                </a:solidFill>
                <a:latin typeface="Times New Roman" pitchFamily="18" charset="0"/>
                <a:cs typeface="Times New Roman" pitchFamily="18" charset="0"/>
                <a:sym typeface="Wingdings" pitchFamily="2" charset="2"/>
              </a:rPr>
              <a:t>-</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 come, go </a:t>
            </a:r>
            <a:r>
              <a:rPr lang="en-US" sz="2400" dirty="0">
                <a:solidFill>
                  <a:srgbClr val="FFFF00"/>
                </a:solidFill>
                <a:latin typeface="Palatino Linotype" pitchFamily="18" charset="0"/>
                <a:cs typeface="Times New Roman" pitchFamily="18" charset="0"/>
                <a:sym typeface="Wingdings" pitchFamily="2" charset="2"/>
              </a:rPr>
              <a:t> </a:t>
            </a:r>
          </a:p>
          <a:p>
            <a:pPr lvl="1">
              <a:defRPr/>
            </a:pPr>
            <a:r>
              <a:rPr lang="el-GR" sz="2000" dirty="0" smtClean="0">
                <a:solidFill>
                  <a:srgbClr val="FFFF00"/>
                </a:solidFill>
                <a:latin typeface="Palatino Linotype" pitchFamily="18" charset="0"/>
              </a:rPr>
              <a:t>ἀπέρχομαι </a:t>
            </a:r>
            <a:r>
              <a:rPr lang="en-US" sz="2000" dirty="0" smtClean="0">
                <a:solidFill>
                  <a:schemeClr val="bg1"/>
                </a:solidFill>
                <a:latin typeface="Times New Roman" pitchFamily="18" charset="0"/>
                <a:cs typeface="Times New Roman" pitchFamily="18" charset="0"/>
              </a:rPr>
              <a:t>go away </a:t>
            </a:r>
            <a:endParaRPr lang="en-US" sz="2000" dirty="0">
              <a:solidFill>
                <a:srgbClr val="FFFF00"/>
              </a:solidFill>
              <a:latin typeface="Palatino Linotype" pitchFamily="18" charset="0"/>
            </a:endParaRPr>
          </a:p>
          <a:p>
            <a:pPr lvl="1">
              <a:defRPr/>
            </a:pPr>
            <a:r>
              <a:rPr lang="el-GR" sz="2000" dirty="0" smtClean="0">
                <a:solidFill>
                  <a:srgbClr val="FFFF00"/>
                </a:solidFill>
                <a:latin typeface="Palatino Linotype" pitchFamily="18" charset="0"/>
              </a:rPr>
              <a:t>διέρχομαι </a:t>
            </a:r>
            <a:r>
              <a:rPr lang="en-US" sz="2000" dirty="0">
                <a:solidFill>
                  <a:schemeClr val="bg1"/>
                </a:solidFill>
                <a:latin typeface="Times New Roman" pitchFamily="18" charset="0"/>
                <a:cs typeface="Times New Roman" pitchFamily="18" charset="0"/>
              </a:rPr>
              <a:t>come, go </a:t>
            </a:r>
            <a:r>
              <a:rPr lang="en-US" sz="2000" dirty="0" smtClean="0">
                <a:solidFill>
                  <a:schemeClr val="bg1"/>
                </a:solidFill>
                <a:latin typeface="Times New Roman" pitchFamily="18" charset="0"/>
                <a:cs typeface="Times New Roman" pitchFamily="18" charset="0"/>
              </a:rPr>
              <a:t>through, cross </a:t>
            </a:r>
            <a:endParaRPr lang="en-US" sz="2000" dirty="0">
              <a:solidFill>
                <a:srgbClr val="FFFF00"/>
              </a:solidFill>
              <a:latin typeface="Palatino Linotype" pitchFamily="18" charset="0"/>
            </a:endParaRPr>
          </a:p>
          <a:p>
            <a:pPr lvl="1">
              <a:defRPr/>
            </a:pPr>
            <a:r>
              <a:rPr lang="el-GR" sz="2000" dirty="0" smtClean="0">
                <a:solidFill>
                  <a:srgbClr val="FFFF00"/>
                </a:solidFill>
                <a:latin typeface="Palatino Linotype" pitchFamily="18" charset="0"/>
              </a:rPr>
              <a:t>ἐξέ</a:t>
            </a:r>
            <a:r>
              <a:rPr lang="en-US" sz="2000" dirty="0" err="1">
                <a:solidFill>
                  <a:srgbClr val="FFFF00"/>
                </a:solidFill>
                <a:latin typeface="Palatino Linotype" pitchFamily="18" charset="0"/>
              </a:rPr>
              <a:t>ρχομ</a:t>
            </a:r>
            <a:r>
              <a:rPr lang="en-US" sz="2000" dirty="0">
                <a:solidFill>
                  <a:srgbClr val="FFFF00"/>
                </a:solidFill>
                <a:latin typeface="Palatino Linotype" pitchFamily="18" charset="0"/>
              </a:rPr>
              <a:t>αι </a:t>
            </a:r>
            <a:r>
              <a:rPr lang="en-US" sz="2000" dirty="0">
                <a:solidFill>
                  <a:schemeClr val="bg1"/>
                </a:solidFill>
                <a:latin typeface="Times New Roman" pitchFamily="18" charset="0"/>
                <a:cs typeface="Times New Roman" pitchFamily="18" charset="0"/>
              </a:rPr>
              <a:t>come, go out of </a:t>
            </a:r>
            <a:endParaRPr lang="en-US" sz="2000" dirty="0">
              <a:solidFill>
                <a:schemeClr val="bg1"/>
              </a:solidFill>
              <a:latin typeface="Times New Roman" pitchFamily="18" charset="0"/>
              <a:cs typeface="Times New Roman" pitchFamily="18" charset="0"/>
              <a:sym typeface="Wingdings" pitchFamily="2" charset="2"/>
            </a:endParaRPr>
          </a:p>
          <a:p>
            <a:pPr>
              <a:defRPr/>
            </a:pPr>
            <a:r>
              <a:rPr lang="el-GR" sz="2400" dirty="0">
                <a:solidFill>
                  <a:srgbClr val="FFFF00"/>
                </a:solidFill>
                <a:latin typeface="Palatino Linotype" pitchFamily="18" charset="0"/>
                <a:cs typeface="Times New Roman" pitchFamily="18" charset="0"/>
                <a:sym typeface="Wingdings" pitchFamily="2" charset="2"/>
              </a:rPr>
              <a:t>ἐσθίω</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φάγομαι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ἔφαγον </a:t>
            </a:r>
            <a:r>
              <a:rPr lang="en-US" sz="2400" dirty="0">
                <a:solidFill>
                  <a:schemeClr val="bg1"/>
                </a:solidFill>
                <a:latin typeface="Times New Roman" pitchFamily="18" charset="0"/>
                <a:cs typeface="Times New Roman" pitchFamily="18" charset="0"/>
                <a:sym typeface="Wingdings" pitchFamily="2" charset="2"/>
              </a:rPr>
              <a:t>eat</a:t>
            </a:r>
            <a:r>
              <a:rPr lang="el-GR" sz="2400" dirty="0">
                <a:solidFill>
                  <a:schemeClr val="bg1"/>
                </a:solidFill>
                <a:latin typeface="Times New Roman" pitchFamily="18" charset="0"/>
                <a:cs typeface="Times New Roman" pitchFamily="18" charset="0"/>
                <a:sym typeface="Wingdings" pitchFamily="2" charset="2"/>
              </a:rPr>
              <a:t> </a:t>
            </a:r>
          </a:p>
          <a:p>
            <a:pPr>
              <a:defRPr/>
            </a:pPr>
            <a:r>
              <a:rPr lang="el-GR" sz="2400" dirty="0">
                <a:solidFill>
                  <a:srgbClr val="FFFF00"/>
                </a:solidFill>
                <a:latin typeface="Palatino Linotype" pitchFamily="18" charset="0"/>
                <a:cs typeface="Times New Roman" pitchFamily="18" charset="0"/>
                <a:sym typeface="Wingdings" pitchFamily="2" charset="2"/>
              </a:rPr>
              <a:t>ἔχω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ἕξω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ἔσχον </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stem </a:t>
            </a:r>
            <a:r>
              <a:rPr lang="el-GR" sz="2400" dirty="0">
                <a:solidFill>
                  <a:srgbClr val="FFFF00"/>
                </a:solidFill>
                <a:latin typeface="Palatino Linotype" pitchFamily="18" charset="0"/>
                <a:cs typeface="Times New Roman" pitchFamily="18" charset="0"/>
                <a:sym typeface="Wingdings" pitchFamily="2" charset="2"/>
              </a:rPr>
              <a:t>σχ</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 have, hold, be </a:t>
            </a:r>
          </a:p>
          <a:p>
            <a:pPr lvl="1">
              <a:defRPr/>
            </a:pPr>
            <a:r>
              <a:rPr lang="en-US" sz="2000" dirty="0">
                <a:solidFill>
                  <a:schemeClr val="bg1"/>
                </a:solidFill>
                <a:latin typeface="Times New Roman" pitchFamily="18" charset="0"/>
                <a:cs typeface="Times New Roman" pitchFamily="18" charset="0"/>
                <a:sym typeface="Wingdings" pitchFamily="2" charset="2"/>
              </a:rPr>
              <a:t>Imperfect: </a:t>
            </a:r>
            <a:r>
              <a:rPr lang="el-GR" sz="2000" dirty="0">
                <a:solidFill>
                  <a:srgbClr val="FFFF00"/>
                </a:solidFill>
                <a:latin typeface="Palatino Linotype" pitchFamily="18" charset="0"/>
                <a:cs typeface="Times New Roman" pitchFamily="18" charset="0"/>
                <a:sym typeface="Wingdings" pitchFamily="2" charset="2"/>
              </a:rPr>
              <a:t>εἶχον</a:t>
            </a:r>
            <a:r>
              <a:rPr lang="el-GR" sz="2000" dirty="0">
                <a:solidFill>
                  <a:schemeClr val="bg1"/>
                </a:solidFill>
                <a:latin typeface="Palatino Linotype" pitchFamily="18" charset="0"/>
                <a:cs typeface="Times New Roman" pitchFamily="18" charset="0"/>
                <a:sym typeface="Wingdings" pitchFamily="2" charset="2"/>
              </a:rPr>
              <a:t> </a:t>
            </a:r>
            <a:r>
              <a:rPr lang="en-US" sz="2000" dirty="0">
                <a:solidFill>
                  <a:srgbClr val="FFFF00"/>
                </a:solidFill>
                <a:latin typeface="Palatino Linotype" pitchFamily="18" charset="0"/>
                <a:cs typeface="Times New Roman" pitchFamily="18" charset="0"/>
                <a:sym typeface="Wingdings" pitchFamily="2" charset="2"/>
              </a:rPr>
              <a:t> </a:t>
            </a:r>
          </a:p>
          <a:p>
            <a:pPr lvl="1">
              <a:defRPr/>
            </a:pPr>
            <a:r>
              <a:rPr lang="en-US" sz="2000" dirty="0">
                <a:solidFill>
                  <a:schemeClr val="bg1"/>
                </a:solidFill>
                <a:latin typeface="Times New Roman" pitchFamily="18" charset="0"/>
                <a:cs typeface="Times New Roman" pitchFamily="18" charset="0"/>
                <a:sym typeface="Wingdings" pitchFamily="2" charset="2"/>
              </a:rPr>
              <a:t>See separate slide on these forms and their meanings.</a:t>
            </a:r>
            <a:r>
              <a:rPr lang="el-GR" sz="2000" dirty="0">
                <a:solidFill>
                  <a:schemeClr val="bg1"/>
                </a:solidFill>
                <a:latin typeface="Times New Roman" pitchFamily="18" charset="0"/>
                <a:cs typeface="Times New Roman" pitchFamily="18" charset="0"/>
                <a:sym typeface="Wingdings" pitchFamily="2" charset="2"/>
              </a:rPr>
              <a:t> </a:t>
            </a:r>
            <a:endParaRPr lang="en-US" sz="2000" dirty="0">
              <a:solidFill>
                <a:schemeClr val="bg1"/>
              </a:solidFill>
              <a:latin typeface="Times New Roman" pitchFamily="18" charset="0"/>
              <a:cs typeface="Times New Roman" pitchFamily="18" charset="0"/>
              <a:sym typeface="Wingdings" pitchFamily="2" charset="2"/>
            </a:endParaRPr>
          </a:p>
        </p:txBody>
      </p:sp>
    </p:spTree>
    <p:extLst>
      <p:ext uri="{BB962C8B-B14F-4D97-AF65-F5344CB8AC3E}">
        <p14:creationId xmlns:p14="http://schemas.microsoft.com/office/powerpoint/2010/main" val="26610235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smtClean="0">
                <a:solidFill>
                  <a:schemeClr val="bg1"/>
                </a:solidFill>
                <a:latin typeface="Times New Roman" pitchFamily="18" charset="0"/>
                <a:cs typeface="Times New Roman" pitchFamily="18" charset="0"/>
              </a:rPr>
              <a:t>(mixed</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λέγω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ἐρῶ</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εἶπον </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stem </a:t>
            </a:r>
            <a:r>
              <a:rPr lang="el-GR" sz="2400" dirty="0">
                <a:solidFill>
                  <a:srgbClr val="FFFF00"/>
                </a:solidFill>
                <a:latin typeface="Palatino Linotype" pitchFamily="18" charset="0"/>
                <a:cs typeface="Times New Roman" pitchFamily="18" charset="0"/>
                <a:sym typeface="Wingdings" pitchFamily="2" charset="2"/>
              </a:rPr>
              <a:t>ἐπ</a:t>
            </a:r>
            <a:r>
              <a:rPr lang="el-GR" sz="2400" dirty="0">
                <a:solidFill>
                  <a:schemeClr val="bg1"/>
                </a:solidFill>
                <a:latin typeface="Times New Roman"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sym typeface="Wingdings" pitchFamily="2" charset="2"/>
              </a:rPr>
              <a:t>say, speak, report </a:t>
            </a:r>
          </a:p>
          <a:p>
            <a:pPr>
              <a:defRPr/>
            </a:pPr>
            <a:r>
              <a:rPr lang="el-GR" sz="2400" dirty="0" smtClean="0">
                <a:solidFill>
                  <a:srgbClr val="FFFF00"/>
                </a:solidFill>
                <a:latin typeface="Palatino Linotype" pitchFamily="18" charset="0"/>
                <a:cs typeface="Times New Roman" pitchFamily="18" charset="0"/>
                <a:sym typeface="Wingdings" pitchFamily="2" charset="2"/>
              </a:rPr>
              <a:t>ὁράω</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sym typeface="Wingdings" pitchFamily="2" charset="2"/>
              </a:rPr>
              <a:t>ὄψομαι</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sym typeface="Wingdings" pitchFamily="2" charset="2"/>
              </a:rPr>
              <a:t>εἶδον </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stem </a:t>
            </a:r>
            <a:r>
              <a:rPr lang="el-GR" sz="2400" dirty="0">
                <a:solidFill>
                  <a:srgbClr val="FFFF00"/>
                </a:solidFill>
                <a:latin typeface="Palatino Linotype" pitchFamily="18" charset="0"/>
                <a:cs typeface="Times New Roman" pitchFamily="18" charset="0"/>
                <a:sym typeface="Wingdings" pitchFamily="2" charset="2"/>
              </a:rPr>
              <a:t>ἰδ</a:t>
            </a:r>
            <a:r>
              <a:rPr lang="el-GR" sz="2400" dirty="0">
                <a:solidFill>
                  <a:schemeClr val="bg1"/>
                </a:solidFill>
                <a:latin typeface="Times New Roman"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sym typeface="Wingdings" pitchFamily="2" charset="2"/>
              </a:rPr>
              <a:t>see</a:t>
            </a:r>
          </a:p>
          <a:p>
            <a:pPr marL="742950" lvl="2" indent="-342900">
              <a:defRPr/>
            </a:pPr>
            <a:r>
              <a:rPr lang="en-US" sz="2200" dirty="0">
                <a:solidFill>
                  <a:schemeClr val="bg1"/>
                </a:solidFill>
                <a:latin typeface="Times New Roman" pitchFamily="18" charset="0"/>
                <a:cs typeface="Times New Roman" pitchFamily="18" charset="0"/>
                <a:sym typeface="Wingdings" pitchFamily="2" charset="2"/>
              </a:rPr>
              <a:t>Imperfect: </a:t>
            </a:r>
            <a:r>
              <a:rPr lang="el-GR" sz="2000" dirty="0" smtClean="0">
                <a:solidFill>
                  <a:srgbClr val="FFFF00"/>
                </a:solidFill>
                <a:latin typeface="Palatino Linotype" pitchFamily="18" charset="0"/>
                <a:cs typeface="Times New Roman" pitchFamily="18" charset="0"/>
                <a:sym typeface="Wingdings" pitchFamily="2" charset="2"/>
              </a:rPr>
              <a:t>ἑώραον </a:t>
            </a:r>
            <a:r>
              <a:rPr lang="en-US" sz="2000" dirty="0" smtClean="0">
                <a:solidFill>
                  <a:schemeClr val="bg1"/>
                </a:solidFill>
                <a:latin typeface="Times New Roman" pitchFamily="18" charset="0"/>
                <a:cs typeface="Times New Roman" pitchFamily="18" charset="0"/>
                <a:sym typeface="Wingdings" pitchFamily="2" charset="2"/>
              </a:rPr>
              <a:t> </a:t>
            </a:r>
            <a:r>
              <a:rPr lang="el-GR" sz="2200" dirty="0" smtClean="0">
                <a:solidFill>
                  <a:srgbClr val="FFFF00"/>
                </a:solidFill>
                <a:latin typeface="Palatino Linotype" pitchFamily="18" charset="0"/>
                <a:cs typeface="Times New Roman" pitchFamily="18" charset="0"/>
                <a:sym typeface="Wingdings" pitchFamily="2" charset="2"/>
              </a:rPr>
              <a:t>ἑώρων </a:t>
            </a:r>
            <a:r>
              <a:rPr lang="el-GR" sz="2200" dirty="0" smtClean="0">
                <a:solidFill>
                  <a:schemeClr val="bg1"/>
                </a:solidFill>
                <a:latin typeface="Palatino Linotype" pitchFamily="18" charset="0"/>
                <a:cs typeface="Times New Roman" pitchFamily="18" charset="0"/>
                <a:sym typeface="Wingdings" pitchFamily="2" charset="2"/>
              </a:rPr>
              <a:t> </a:t>
            </a:r>
            <a:r>
              <a:rPr lang="en-US" sz="2200" dirty="0" smtClean="0">
                <a:solidFill>
                  <a:srgbClr val="FFFF00"/>
                </a:solidFill>
                <a:latin typeface="Palatino Linotype" pitchFamily="18" charset="0"/>
                <a:cs typeface="Times New Roman" pitchFamily="18" charset="0"/>
                <a:sym typeface="Wingdings" pitchFamily="2" charset="2"/>
              </a:rPr>
              <a:t> </a:t>
            </a:r>
            <a:endParaRPr lang="en-US" sz="22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πάσχω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πείσομαι</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ἔπαθον </a:t>
            </a:r>
            <a:r>
              <a:rPr lang="en-US" sz="2400" dirty="0">
                <a:solidFill>
                  <a:schemeClr val="bg1"/>
                </a:solidFill>
                <a:latin typeface="Times New Roman" pitchFamily="18" charset="0"/>
                <a:cs typeface="Times New Roman" pitchFamily="18" charset="0"/>
                <a:sym typeface="Wingdings" pitchFamily="2" charset="2"/>
              </a:rPr>
              <a:t>suffer, experience </a:t>
            </a:r>
            <a:r>
              <a:rPr lang="el-GR" sz="2400" dirty="0">
                <a:solidFill>
                  <a:srgbClr val="FFFF00"/>
                </a:solidFill>
                <a:latin typeface="Palatino Linotype" pitchFamily="18" charset="0"/>
                <a:cs typeface="Times New Roman" pitchFamily="18" charset="0"/>
                <a:sym typeface="Wingdings" pitchFamily="2" charset="2"/>
              </a:rPr>
              <a:t> </a:t>
            </a:r>
          </a:p>
          <a:p>
            <a:pPr>
              <a:defRPr/>
            </a:pPr>
            <a:r>
              <a:rPr lang="el-GR" sz="2400" dirty="0">
                <a:solidFill>
                  <a:srgbClr val="FFFF00"/>
                </a:solidFill>
                <a:latin typeface="Palatino Linotype" pitchFamily="18" charset="0"/>
                <a:cs typeface="Times New Roman" pitchFamily="18" charset="0"/>
                <a:sym typeface="Wingdings" pitchFamily="2" charset="2"/>
              </a:rPr>
              <a:t>πίπτω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πεσοῦμαι</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ἔπεσον </a:t>
            </a:r>
            <a:r>
              <a:rPr lang="en-US" sz="2400" dirty="0">
                <a:solidFill>
                  <a:schemeClr val="bg1"/>
                </a:solidFill>
                <a:latin typeface="Times New Roman" pitchFamily="18" charset="0"/>
                <a:ea typeface="Tahoma" pitchFamily="34" charset="0"/>
                <a:cs typeface="Times New Roman" pitchFamily="18" charset="0"/>
                <a:sym typeface="Wingdings" pitchFamily="2" charset="2"/>
              </a:rPr>
              <a:t>fall </a:t>
            </a:r>
            <a:endParaRPr lang="en-US" sz="2400" dirty="0">
              <a:solidFill>
                <a:schemeClr val="bg1"/>
              </a:solidFill>
              <a:latin typeface="Times New Roman" pitchFamily="18" charset="0"/>
              <a:cs typeface="Times New Roman" pitchFamily="18" charset="0"/>
              <a:sym typeface="Wingdings" pitchFamily="2" charset="2"/>
            </a:endParaRPr>
          </a:p>
          <a:p>
            <a:pPr marL="342900" lvl="1" indent="-342900">
              <a:buFont typeface="Arial" pitchFamily="34" charset="0"/>
              <a:buChar char="•"/>
              <a:defRPr/>
            </a:pPr>
            <a:r>
              <a:rPr lang="el-GR" sz="2400" dirty="0">
                <a:solidFill>
                  <a:srgbClr val="FFFF00"/>
                </a:solidFill>
                <a:latin typeface="Palatino Linotype" pitchFamily="18" charset="0"/>
                <a:cs typeface="Times New Roman" pitchFamily="18" charset="0"/>
                <a:sym typeface="Wingdings" pitchFamily="2" charset="2"/>
              </a:rPr>
              <a:t>φέρω</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sym typeface="Wingdings" pitchFamily="2" charset="2"/>
              </a:rPr>
              <a:t>οἴσω</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sym typeface="Wingdings" pitchFamily="2" charset="2"/>
              </a:rPr>
              <a:t>ἤνεγχα </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stem </a:t>
            </a:r>
            <a:r>
              <a:rPr lang="el-GR" sz="2400" dirty="0">
                <a:solidFill>
                  <a:srgbClr val="FFFF00"/>
                </a:solidFill>
                <a:latin typeface="Palatino Linotype" pitchFamily="18" charset="0"/>
                <a:cs typeface="Times New Roman" pitchFamily="18" charset="0"/>
                <a:sym typeface="Wingdings" pitchFamily="2" charset="2"/>
              </a:rPr>
              <a:t>ἐνεγχ</a:t>
            </a:r>
            <a:r>
              <a:rPr lang="el-GR" sz="2400" dirty="0">
                <a:solidFill>
                  <a:schemeClr val="bg1"/>
                </a:solidFill>
                <a:latin typeface="Times New Roman" pitchFamily="18" charset="0"/>
                <a:cs typeface="Times New Roman" pitchFamily="18" charset="0"/>
                <a:sym typeface="Wingdings" pitchFamily="2" charset="2"/>
              </a:rPr>
              <a:t>-)</a:t>
            </a:r>
            <a:r>
              <a:rPr lang="en-US" sz="2400" dirty="0" smtClean="0">
                <a:solidFill>
                  <a:schemeClr val="bg1"/>
                </a:solidFill>
                <a:latin typeface="Times New Roman"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sym typeface="Wingdings" pitchFamily="2" charset="2"/>
              </a:rPr>
              <a:t>carry, </a:t>
            </a:r>
            <a:r>
              <a:rPr lang="en-US" sz="2400" dirty="0" smtClean="0">
                <a:solidFill>
                  <a:schemeClr val="bg1"/>
                </a:solidFill>
                <a:latin typeface="Times New Roman" pitchFamily="18" charset="0"/>
                <a:cs typeface="Times New Roman" pitchFamily="18" charset="0"/>
                <a:sym typeface="Wingdings" pitchFamily="2" charset="2"/>
              </a:rPr>
              <a:t>bring</a:t>
            </a:r>
            <a:r>
              <a:rPr lang="el-GR" sz="2400" dirty="0">
                <a:solidFill>
                  <a:schemeClr val="bg1"/>
                </a:solidFill>
                <a:latin typeface="Times New Roman" pitchFamily="18" charset="0"/>
                <a:cs typeface="Times New Roman" pitchFamily="18" charset="0"/>
                <a:sym typeface="Wingdings" pitchFamily="2" charset="2"/>
              </a:rPr>
              <a:t> </a:t>
            </a:r>
            <a:endParaRPr lang="el-GR" sz="2400" dirty="0" smtClean="0">
              <a:solidFill>
                <a:schemeClr val="bg1"/>
              </a:solidFill>
              <a:latin typeface="Times New Roman" pitchFamily="18" charset="0"/>
              <a:cs typeface="Times New Roman" pitchFamily="18" charset="0"/>
              <a:sym typeface="Wingdings" pitchFamily="2" charset="2"/>
            </a:endParaRPr>
          </a:p>
          <a:p>
            <a:pPr marL="742950" lvl="2" indent="-342900">
              <a:defRPr/>
            </a:pPr>
            <a:r>
              <a:rPr lang="el-GR" sz="2000" dirty="0" smtClean="0">
                <a:solidFill>
                  <a:srgbClr val="FFFF00"/>
                </a:solidFill>
                <a:latin typeface="Palatino Linotype" pitchFamily="18" charset="0"/>
                <a:cs typeface="Times New Roman" pitchFamily="18" charset="0"/>
                <a:sym typeface="Wingdings" pitchFamily="2" charset="2"/>
              </a:rPr>
              <a:t>προσφέρω </a:t>
            </a:r>
            <a:r>
              <a:rPr lang="en-US" sz="2000" dirty="0" smtClean="0">
                <a:solidFill>
                  <a:schemeClr val="bg1"/>
                </a:solidFill>
                <a:latin typeface="Times New Roman" pitchFamily="18" charset="0"/>
                <a:cs typeface="Times New Roman" pitchFamily="18" charset="0"/>
                <a:sym typeface="Wingdings" pitchFamily="2" charset="2"/>
              </a:rPr>
              <a:t>offer, present</a:t>
            </a:r>
            <a:endParaRPr lang="el-GR" sz="2000" dirty="0">
              <a:solidFill>
                <a:srgbClr val="FFFF00"/>
              </a:solidFill>
              <a:latin typeface="Palatino Linotype" pitchFamily="18" charset="0"/>
              <a:cs typeface="Times New Roman" pitchFamily="18" charset="0"/>
              <a:sym typeface="Wingdings" pitchFamily="2" charset="2"/>
            </a:endParaRPr>
          </a:p>
          <a:p>
            <a:pPr>
              <a:defRPr/>
            </a:pPr>
            <a:endParaRPr lang="en-US" sz="2400" dirty="0">
              <a:solidFill>
                <a:schemeClr val="bg1"/>
              </a:solidFill>
              <a:latin typeface="Times New Roman" pitchFamily="18" charset="0"/>
              <a:cs typeface="Times New Roman" pitchFamily="18" charset="0"/>
              <a:sym typeface="Wingdings" pitchFamily="2" charset="2"/>
            </a:endParaRPr>
          </a:p>
        </p:txBody>
      </p:sp>
    </p:spTree>
    <p:extLst>
      <p:ext uri="{BB962C8B-B14F-4D97-AF65-F5344CB8AC3E}">
        <p14:creationId xmlns:p14="http://schemas.microsoft.com/office/powerpoint/2010/main" val="18430176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marL="0" indent="0">
              <a:buNone/>
              <a:defRPr/>
            </a:pPr>
            <a:r>
              <a:rPr lang="en-US" sz="2400" b="1" dirty="0">
                <a:solidFill>
                  <a:srgbClr val="FFFF00"/>
                </a:solidFill>
                <a:latin typeface="Times New Roman" pitchFamily="18" charset="0"/>
                <a:cs typeface="Times New Roman" pitchFamily="18" charset="0"/>
              </a:rPr>
              <a:t>Classical </a:t>
            </a:r>
            <a:r>
              <a:rPr lang="en-US" sz="2400" b="1" dirty="0" smtClean="0">
                <a:solidFill>
                  <a:srgbClr val="FFFF00"/>
                </a:solidFill>
                <a:latin typeface="Times New Roman" pitchFamily="18" charset="0"/>
                <a:cs typeface="Times New Roman" pitchFamily="18" charset="0"/>
              </a:rPr>
              <a:t>Vocabulary</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αἱρέω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αἱρήσω</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εἷλον </a:t>
            </a:r>
            <a:r>
              <a:rPr lang="en-US" sz="2400" dirty="0" smtClean="0">
                <a:solidFill>
                  <a:schemeClr val="bg1"/>
                </a:solidFill>
                <a:latin typeface="Times New Roman" pitchFamily="18" charset="0"/>
                <a:cs typeface="Times New Roman" pitchFamily="18" charset="0"/>
                <a:sym typeface="Wingdings" pitchFamily="2" charset="2"/>
              </a:rPr>
              <a:t>take, grasp; (</a:t>
            </a:r>
            <a:r>
              <a:rPr lang="en-US" sz="2400" i="1" dirty="0" smtClean="0">
                <a:solidFill>
                  <a:schemeClr val="bg1"/>
                </a:solidFill>
                <a:latin typeface="Times New Roman" pitchFamily="18" charset="0"/>
                <a:cs typeface="Times New Roman" pitchFamily="18" charset="0"/>
                <a:sym typeface="Wingdings" pitchFamily="2" charset="2"/>
              </a:rPr>
              <a:t>mid</a:t>
            </a:r>
            <a:r>
              <a:rPr lang="en-US" sz="2400" dirty="0" smtClean="0">
                <a:solidFill>
                  <a:schemeClr val="bg1"/>
                </a:solidFill>
                <a:latin typeface="Times New Roman" pitchFamily="18" charset="0"/>
                <a:cs typeface="Times New Roman" pitchFamily="18" charset="0"/>
                <a:sym typeface="Wingdings" pitchFamily="2" charset="2"/>
              </a:rPr>
              <a:t>.) choose</a:t>
            </a:r>
          </a:p>
          <a:p>
            <a:pPr lvl="1">
              <a:defRPr/>
            </a:pPr>
            <a:r>
              <a:rPr lang="el-GR" sz="2000" dirty="0" smtClean="0">
                <a:solidFill>
                  <a:schemeClr val="bg1"/>
                </a:solidFill>
                <a:latin typeface="Palatino Linotype" pitchFamily="18" charset="0"/>
                <a:cs typeface="Times New Roman" pitchFamily="18" charset="0"/>
                <a:sym typeface="Wingdings" pitchFamily="2" charset="2"/>
              </a:rPr>
              <a:t>ἁλ</a:t>
            </a:r>
            <a:r>
              <a:rPr lang="el-GR" sz="2000" dirty="0" smtClean="0">
                <a:solidFill>
                  <a:schemeClr val="bg1"/>
                </a:solidFill>
                <a:latin typeface="Times New Roman" pitchFamily="18" charset="0"/>
                <a:cs typeface="Times New Roman" pitchFamily="18" charset="0"/>
                <a:sym typeface="Wingdings" pitchFamily="2" charset="2"/>
              </a:rPr>
              <a:t>- </a:t>
            </a:r>
            <a:r>
              <a:rPr lang="el-GR" sz="2000" dirty="0">
                <a:solidFill>
                  <a:schemeClr val="bg1"/>
                </a:solidFill>
                <a:latin typeface="Times New Roman" pitchFamily="18" charset="0"/>
                <a:cs typeface="Times New Roman" pitchFamily="18" charset="0"/>
                <a:sym typeface="Wingdings" pitchFamily="2" charset="2"/>
              </a:rPr>
              <a:t> </a:t>
            </a:r>
            <a:r>
              <a:rPr lang="el-GR" sz="2000" dirty="0">
                <a:solidFill>
                  <a:srgbClr val="FFFF00"/>
                </a:solidFill>
                <a:latin typeface="Palatino Linotype" pitchFamily="18" charset="0"/>
                <a:cs typeface="Times New Roman" pitchFamily="18" charset="0"/>
              </a:rPr>
              <a:t>ἁλίσκομαι</a:t>
            </a:r>
            <a:r>
              <a:rPr lang="en-US" sz="2000" dirty="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ἁλώσομαι</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ἑάλων </a:t>
            </a:r>
            <a:r>
              <a:rPr lang="en-US" sz="2000" dirty="0">
                <a:solidFill>
                  <a:schemeClr val="bg1"/>
                </a:solidFill>
                <a:latin typeface="Times New Roman" pitchFamily="18" charset="0"/>
                <a:cs typeface="Times New Roman" pitchFamily="18" charset="0"/>
              </a:rPr>
              <a:t>be captive</a:t>
            </a:r>
          </a:p>
          <a:p>
            <a:pPr lvl="1">
              <a:defRPr/>
            </a:pPr>
            <a:r>
              <a:rPr lang="en-US" sz="2000" dirty="0" smtClean="0">
                <a:solidFill>
                  <a:schemeClr val="bg1"/>
                </a:solidFill>
                <a:latin typeface="Times New Roman" pitchFamily="18" charset="0"/>
                <a:cs typeface="Times New Roman" pitchFamily="18" charset="0"/>
                <a:sym typeface="Wingdings" pitchFamily="2" charset="2"/>
              </a:rPr>
              <a:t>The above cluster is all related in meaning as follows:</a:t>
            </a:r>
          </a:p>
          <a:p>
            <a:pPr lvl="2">
              <a:defRPr/>
            </a:pPr>
            <a:r>
              <a:rPr lang="en-US" sz="2000" dirty="0" smtClean="0">
                <a:solidFill>
                  <a:schemeClr val="bg1"/>
                </a:solidFill>
                <a:latin typeface="Times New Roman" pitchFamily="18" charset="0"/>
                <a:cs typeface="Times New Roman" pitchFamily="18" charset="0"/>
                <a:sym typeface="Wingdings" pitchFamily="2" charset="2"/>
              </a:rPr>
              <a:t>Active: </a:t>
            </a:r>
            <a:r>
              <a:rPr lang="el-GR" sz="2000" dirty="0">
                <a:solidFill>
                  <a:srgbClr val="FFFF00"/>
                </a:solidFill>
                <a:latin typeface="Palatino Linotype" pitchFamily="18" charset="0"/>
                <a:cs typeface="Times New Roman" pitchFamily="18" charset="0"/>
                <a:sym typeface="Wingdings" pitchFamily="2" charset="2"/>
              </a:rPr>
              <a:t>αἱρέω</a:t>
            </a:r>
            <a:r>
              <a:rPr lang="el-GR" sz="2000" dirty="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sym typeface="Wingdings" pitchFamily="2" charset="2"/>
              </a:rPr>
              <a:t> αἱρήσω</a:t>
            </a:r>
            <a:r>
              <a:rPr lang="el-GR" sz="2000" dirty="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sym typeface="Wingdings" pitchFamily="2" charset="2"/>
              </a:rPr>
              <a:t> εἷλον </a:t>
            </a:r>
            <a:r>
              <a:rPr lang="en-US" sz="2000" dirty="0" smtClean="0">
                <a:solidFill>
                  <a:schemeClr val="bg1"/>
                </a:solidFill>
                <a:latin typeface="Times New Roman" pitchFamily="18" charset="0"/>
                <a:cs typeface="Times New Roman" pitchFamily="18" charset="0"/>
                <a:sym typeface="Wingdings" pitchFamily="2" charset="2"/>
              </a:rPr>
              <a:t>means “take” “capture” etc</a:t>
            </a:r>
            <a:r>
              <a:rPr lang="en-US" sz="2000" dirty="0" smtClean="0">
                <a:solidFill>
                  <a:schemeClr val="bg1"/>
                </a:solidFill>
                <a:latin typeface="Times New Roman" pitchFamily="18" charset="0"/>
                <a:cs typeface="Times New Roman" pitchFamily="18" charset="0"/>
              </a:rPr>
              <a:t>. </a:t>
            </a:r>
            <a:endParaRPr lang="en-US" sz="2000" dirty="0">
              <a:solidFill>
                <a:schemeClr val="bg1"/>
              </a:solidFill>
              <a:latin typeface="Times New Roman" pitchFamily="18" charset="0"/>
              <a:cs typeface="Times New Roman" pitchFamily="18" charset="0"/>
            </a:endParaRPr>
          </a:p>
          <a:p>
            <a:pPr lvl="2">
              <a:defRPr/>
            </a:pPr>
            <a:r>
              <a:rPr lang="en-US" sz="2000" dirty="0" smtClean="0">
                <a:solidFill>
                  <a:schemeClr val="bg1"/>
                </a:solidFill>
                <a:latin typeface="Times New Roman" pitchFamily="18" charset="0"/>
                <a:cs typeface="Times New Roman" pitchFamily="18" charset="0"/>
                <a:sym typeface="Wingdings" pitchFamily="2" charset="2"/>
              </a:rPr>
              <a:t>Middle: </a:t>
            </a:r>
            <a:r>
              <a:rPr lang="el-GR" sz="2000" dirty="0" smtClean="0">
                <a:solidFill>
                  <a:srgbClr val="FFFF00"/>
                </a:solidFill>
                <a:latin typeface="Palatino Linotype" pitchFamily="18" charset="0"/>
                <a:cs typeface="Times New Roman" pitchFamily="18" charset="0"/>
                <a:sym typeface="Wingdings" pitchFamily="2" charset="2"/>
              </a:rPr>
              <a:t>αἱρέομαι</a:t>
            </a:r>
            <a:r>
              <a:rPr lang="el-GR"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sym typeface="Wingdings" pitchFamily="2" charset="2"/>
              </a:rPr>
              <a:t> </a:t>
            </a:r>
            <a:r>
              <a:rPr lang="en-US" sz="2000" dirty="0" smtClean="0">
                <a:solidFill>
                  <a:schemeClr val="bg1"/>
                </a:solidFill>
                <a:latin typeface="Times New Roman" pitchFamily="18" charset="0"/>
                <a:cs typeface="Times New Roman" pitchFamily="18" charset="0"/>
                <a:sym typeface="Wingdings" pitchFamily="2" charset="2"/>
              </a:rPr>
              <a:t>etc., means </a:t>
            </a:r>
            <a:r>
              <a:rPr lang="en-US" sz="2000" dirty="0">
                <a:solidFill>
                  <a:schemeClr val="bg1"/>
                </a:solidFill>
                <a:latin typeface="Times New Roman" pitchFamily="18" charset="0"/>
                <a:cs typeface="Times New Roman" pitchFamily="18" charset="0"/>
                <a:sym typeface="Wingdings" pitchFamily="2" charset="2"/>
              </a:rPr>
              <a:t>“</a:t>
            </a:r>
            <a:r>
              <a:rPr lang="en-US" sz="2000" dirty="0" smtClean="0">
                <a:solidFill>
                  <a:schemeClr val="bg1"/>
                </a:solidFill>
                <a:latin typeface="Times New Roman" pitchFamily="18" charset="0"/>
                <a:cs typeface="Times New Roman" pitchFamily="18" charset="0"/>
                <a:sym typeface="Wingdings" pitchFamily="2" charset="2"/>
              </a:rPr>
              <a:t>take</a:t>
            </a:r>
            <a:r>
              <a:rPr lang="el-GR" sz="2000" dirty="0" smtClean="0">
                <a:solidFill>
                  <a:schemeClr val="bg1"/>
                </a:solidFill>
                <a:latin typeface="Times New Roman" pitchFamily="18" charset="0"/>
                <a:cs typeface="Times New Roman" pitchFamily="18" charset="0"/>
                <a:sym typeface="Wingdings" pitchFamily="2" charset="2"/>
              </a:rPr>
              <a:t> </a:t>
            </a:r>
            <a:r>
              <a:rPr lang="en-US" sz="2000" dirty="0" smtClean="0">
                <a:solidFill>
                  <a:schemeClr val="bg1"/>
                </a:solidFill>
                <a:latin typeface="Times New Roman" pitchFamily="18" charset="0"/>
                <a:cs typeface="Times New Roman" pitchFamily="18" charset="0"/>
                <a:sym typeface="Wingdings" pitchFamily="2" charset="2"/>
              </a:rPr>
              <a:t>for oneself”  “choose”  </a:t>
            </a:r>
            <a:r>
              <a:rPr lang="en-US" sz="2000" dirty="0" smtClean="0">
                <a:solidFill>
                  <a:schemeClr val="bg1"/>
                </a:solidFill>
                <a:latin typeface="Times New Roman" pitchFamily="18" charset="0"/>
                <a:cs typeface="Times New Roman" pitchFamily="18" charset="0"/>
              </a:rPr>
              <a:t> </a:t>
            </a:r>
            <a:endParaRPr lang="en-US" sz="2000" dirty="0">
              <a:solidFill>
                <a:schemeClr val="bg1"/>
              </a:solidFill>
              <a:latin typeface="Times New Roman" pitchFamily="18" charset="0"/>
              <a:cs typeface="Times New Roman" pitchFamily="18" charset="0"/>
            </a:endParaRPr>
          </a:p>
          <a:p>
            <a:pPr lvl="2">
              <a:defRPr/>
            </a:pPr>
            <a:r>
              <a:rPr lang="en-US" sz="2000" dirty="0" smtClean="0">
                <a:solidFill>
                  <a:schemeClr val="bg1"/>
                </a:solidFill>
                <a:latin typeface="Times New Roman" pitchFamily="18" charset="0"/>
                <a:cs typeface="Times New Roman" pitchFamily="18" charset="0"/>
                <a:sym typeface="Wingdings" pitchFamily="2" charset="2"/>
              </a:rPr>
              <a:t>Passive: </a:t>
            </a:r>
            <a:r>
              <a:rPr lang="el-GR" sz="2000" dirty="0">
                <a:solidFill>
                  <a:srgbClr val="FFFF00"/>
                </a:solidFill>
                <a:latin typeface="Palatino Linotype" pitchFamily="18" charset="0"/>
                <a:cs typeface="Times New Roman" pitchFamily="18" charset="0"/>
              </a:rPr>
              <a:t>ἁλίσκομαι</a:t>
            </a:r>
            <a:r>
              <a:rPr lang="en-US" sz="2000" dirty="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 ἁλώσομαι</a:t>
            </a:r>
            <a:r>
              <a:rPr lang="en-US" sz="2000" dirty="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 ἑάλων </a:t>
            </a:r>
            <a:r>
              <a:rPr lang="en-US" sz="2000" dirty="0" smtClean="0">
                <a:solidFill>
                  <a:schemeClr val="bg1"/>
                </a:solidFill>
                <a:latin typeface="Times New Roman" pitchFamily="18" charset="0"/>
                <a:cs typeface="Times New Roman" pitchFamily="18" charset="0"/>
                <a:sym typeface="Wingdings" pitchFamily="2" charset="2"/>
              </a:rPr>
              <a:t>serves as the passive of </a:t>
            </a:r>
            <a:r>
              <a:rPr lang="el-GR" sz="2000" dirty="0">
                <a:solidFill>
                  <a:srgbClr val="FFFF00"/>
                </a:solidFill>
                <a:latin typeface="Palatino Linotype" pitchFamily="18" charset="0"/>
                <a:cs typeface="Times New Roman" pitchFamily="18" charset="0"/>
                <a:sym typeface="Wingdings" pitchFamily="2" charset="2"/>
              </a:rPr>
              <a:t>αἱρέω </a:t>
            </a:r>
            <a:r>
              <a:rPr lang="en-US" sz="2000" dirty="0" smtClean="0">
                <a:solidFill>
                  <a:schemeClr val="bg1"/>
                </a:solidFill>
                <a:latin typeface="Times New Roman" pitchFamily="18" charset="0"/>
                <a:cs typeface="Times New Roman" pitchFamily="18" charset="0"/>
                <a:sym typeface="Wingdings" pitchFamily="2" charset="2"/>
              </a:rPr>
              <a:t> “be taken” “be captured” etc</a:t>
            </a:r>
            <a:r>
              <a:rPr lang="en-US" sz="2000" dirty="0">
                <a:solidFill>
                  <a:schemeClr val="bg1"/>
                </a:solidFill>
                <a:latin typeface="Times New Roman" pitchFamily="18" charset="0"/>
                <a:cs typeface="Times New Roman" pitchFamily="18" charset="0"/>
              </a:rPr>
              <a:t>. </a:t>
            </a:r>
          </a:p>
          <a:p>
            <a:pPr lvl="2">
              <a:defRPr/>
            </a:pPr>
            <a:endParaRPr lang="en-US" sz="2400" dirty="0" smtClean="0">
              <a:solidFill>
                <a:schemeClr val="bg1"/>
              </a:solidFill>
              <a:latin typeface="Times New Roman" pitchFamily="18" charset="0"/>
              <a:cs typeface="Times New Roman" pitchFamily="18" charset="0"/>
            </a:endParaRPr>
          </a:p>
          <a:p>
            <a:pPr>
              <a:buNone/>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177954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marL="0" indent="0">
              <a:buNone/>
              <a:defRPr/>
            </a:pPr>
            <a:r>
              <a:rPr lang="en-US" sz="2400" b="1" dirty="0" smtClean="0">
                <a:solidFill>
                  <a:srgbClr val="FFFF00"/>
                </a:solidFill>
                <a:latin typeface="Times New Roman" pitchFamily="18" charset="0"/>
                <a:cs typeface="Times New Roman" pitchFamily="18" charset="0"/>
              </a:rPr>
              <a:t>VOCABULARY</a:t>
            </a:r>
            <a:r>
              <a:rPr lang="en-US" sz="2400" dirty="0" smtClean="0">
                <a:solidFill>
                  <a:schemeClr val="bg1"/>
                </a:solidFill>
                <a:latin typeface="Times New Roman" pitchFamily="18" charset="0"/>
                <a:cs typeface="Times New Roman" pitchFamily="18" charset="0"/>
              </a:rPr>
              <a:t>: </a:t>
            </a:r>
          </a:p>
          <a:p>
            <a:pPr>
              <a:defRPr/>
            </a:pPr>
            <a:r>
              <a:rPr lang="el-GR" sz="2400" dirty="0">
                <a:solidFill>
                  <a:srgbClr val="FFFF00"/>
                </a:solidFill>
                <a:latin typeface="Palatino Linotype" pitchFamily="18" charset="0"/>
                <a:cs typeface="Times New Roman" pitchFamily="18" charset="0"/>
                <a:sym typeface="Wingdings" pitchFamily="2" charset="2"/>
              </a:rPr>
              <a:t>ἔχω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ἕξω </a:t>
            </a:r>
            <a:r>
              <a:rPr lang="en-US" sz="2400" dirty="0">
                <a:solidFill>
                  <a:schemeClr val="bg1"/>
                </a:solidFill>
                <a:latin typeface="Times New Roman" pitchFamily="18" charset="0"/>
                <a:cs typeface="Times New Roman" pitchFamily="18" charset="0"/>
                <a:sym typeface="Wingdings" pitchFamily="2" charset="2"/>
              </a:rPr>
              <a:t>and</a:t>
            </a:r>
            <a:r>
              <a:rPr lang="en-US" sz="2400" dirty="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σχήσω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ἔσχον </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stem </a:t>
            </a:r>
            <a:r>
              <a:rPr lang="el-GR" sz="2400" dirty="0">
                <a:solidFill>
                  <a:srgbClr val="FFFF00"/>
                </a:solidFill>
                <a:latin typeface="Palatino Linotype" pitchFamily="18" charset="0"/>
                <a:cs typeface="Times New Roman" pitchFamily="18" charset="0"/>
                <a:sym typeface="Wingdings" pitchFamily="2" charset="2"/>
              </a:rPr>
              <a:t>σχ</a:t>
            </a:r>
            <a:r>
              <a:rPr lang="el-GR" sz="2400" dirty="0">
                <a:solidFill>
                  <a:schemeClr val="bg1"/>
                </a:solidFill>
                <a:latin typeface="Times New Roman" pitchFamily="18" charset="0"/>
                <a:cs typeface="Times New Roman" pitchFamily="18" charset="0"/>
                <a:sym typeface="Wingdings" pitchFamily="2" charset="2"/>
              </a:rPr>
              <a:t>-)</a:t>
            </a:r>
            <a:r>
              <a:rPr lang="en-US" sz="2400" dirty="0">
                <a:solidFill>
                  <a:schemeClr val="bg1"/>
                </a:solidFill>
                <a:latin typeface="Times New Roman" pitchFamily="18" charset="0"/>
                <a:cs typeface="Times New Roman" pitchFamily="18" charset="0"/>
                <a:sym typeface="Wingdings" pitchFamily="2" charset="2"/>
              </a:rPr>
              <a:t> have, hold, be </a:t>
            </a:r>
          </a:p>
          <a:p>
            <a:pPr lvl="1">
              <a:defRPr/>
            </a:pPr>
            <a:r>
              <a:rPr lang="en-US" sz="2000" dirty="0" smtClean="0">
                <a:solidFill>
                  <a:schemeClr val="bg1"/>
                </a:solidFill>
                <a:latin typeface="Times New Roman" pitchFamily="18" charset="0"/>
                <a:cs typeface="Times New Roman" pitchFamily="18" charset="0"/>
                <a:sym typeface="Wingdings" pitchFamily="2" charset="2"/>
              </a:rPr>
              <a:t>Despite their final appearances, all these stems derive from one root, which is roughly -</a:t>
            </a:r>
            <a:r>
              <a:rPr lang="el-GR" sz="2000" dirty="0" smtClean="0">
                <a:solidFill>
                  <a:srgbClr val="FFFF00"/>
                </a:solidFill>
                <a:latin typeface="Palatino Linotype" pitchFamily="18" charset="0"/>
                <a:cs typeface="Times New Roman" pitchFamily="18" charset="0"/>
                <a:sym typeface="Wingdings" pitchFamily="2" charset="2"/>
              </a:rPr>
              <a:t>σεχ</a:t>
            </a:r>
            <a:r>
              <a:rPr lang="el-GR" sz="2000" dirty="0" smtClean="0">
                <a:solidFill>
                  <a:schemeClr val="bg1"/>
                </a:solidFill>
                <a:latin typeface="Times New Roman" pitchFamily="18" charset="0"/>
                <a:cs typeface="Times New Roman" pitchFamily="18" charset="0"/>
                <a:sym typeface="Wingdings" pitchFamily="2" charset="2"/>
              </a:rPr>
              <a:t>-</a:t>
            </a:r>
            <a:r>
              <a:rPr lang="en-US" sz="2000" dirty="0" smtClean="0">
                <a:solidFill>
                  <a:schemeClr val="bg1"/>
                </a:solidFill>
                <a:latin typeface="Times New Roman" pitchFamily="18" charset="0"/>
                <a:cs typeface="Times New Roman" pitchFamily="18" charset="0"/>
                <a:sym typeface="Wingdings" pitchFamily="2" charset="2"/>
              </a:rPr>
              <a:t>.</a:t>
            </a:r>
            <a:r>
              <a:rPr lang="el-GR" sz="2000" dirty="0" smtClean="0">
                <a:solidFill>
                  <a:schemeClr val="bg1"/>
                </a:solidFill>
                <a:latin typeface="Times New Roman" pitchFamily="18" charset="0"/>
                <a:cs typeface="Times New Roman" pitchFamily="18" charset="0"/>
                <a:sym typeface="Wingdings" pitchFamily="2" charset="2"/>
              </a:rPr>
              <a:t> </a:t>
            </a:r>
            <a:endParaRPr lang="en-US" sz="2000" dirty="0" smtClean="0">
              <a:solidFill>
                <a:schemeClr val="bg1"/>
              </a:solidFill>
              <a:latin typeface="Times New Roman" pitchFamily="18" charset="0"/>
              <a:cs typeface="Times New Roman" pitchFamily="18" charset="0"/>
              <a:sym typeface="Wingdings" pitchFamily="2" charset="2"/>
            </a:endParaRPr>
          </a:p>
          <a:p>
            <a:pPr lvl="1">
              <a:defRPr/>
            </a:pPr>
            <a:r>
              <a:rPr lang="en-US" sz="2000" dirty="0" smtClean="0">
                <a:solidFill>
                  <a:schemeClr val="bg1"/>
                </a:solidFill>
                <a:latin typeface="Times New Roman" pitchFamily="18" charset="0"/>
                <a:cs typeface="Times New Roman" pitchFamily="18" charset="0"/>
                <a:sym typeface="Wingdings" pitchFamily="2" charset="2"/>
              </a:rPr>
              <a:t>Present</a:t>
            </a:r>
            <a:r>
              <a:rPr lang="en-US" sz="2000" dirty="0">
                <a:solidFill>
                  <a:schemeClr val="bg1"/>
                </a:solidFill>
                <a:latin typeface="Times New Roman" pitchFamily="18" charset="0"/>
                <a:cs typeface="Times New Roman" pitchFamily="18" charset="0"/>
                <a:sym typeface="Wingdings" pitchFamily="2" charset="2"/>
              </a:rPr>
              <a:t>:</a:t>
            </a:r>
            <a:r>
              <a:rPr lang="en-US" sz="2000" dirty="0" smtClean="0">
                <a:solidFill>
                  <a:schemeClr val="bg1"/>
                </a:solidFill>
                <a:latin typeface="Times New Roman" pitchFamily="18" charset="0"/>
                <a:cs typeface="Times New Roman" pitchFamily="18" charset="0"/>
                <a:sym typeface="Wingdings" pitchFamily="2" charset="2"/>
              </a:rPr>
              <a:t> </a:t>
            </a:r>
            <a:r>
              <a:rPr lang="el-GR" sz="2000" dirty="0" smtClean="0">
                <a:solidFill>
                  <a:srgbClr val="FFFF00"/>
                </a:solidFill>
                <a:latin typeface="Palatino Linotype" pitchFamily="18" charset="0"/>
                <a:cs typeface="Times New Roman" pitchFamily="18" charset="0"/>
                <a:sym typeface="Wingdings" pitchFamily="2" charset="2"/>
              </a:rPr>
              <a:t>σεχ</a:t>
            </a:r>
            <a:r>
              <a:rPr lang="el-GR" sz="2000" dirty="0" smtClean="0">
                <a:solidFill>
                  <a:schemeClr val="bg1"/>
                </a:solidFill>
                <a:latin typeface="Times New Roman" pitchFamily="18" charset="0"/>
                <a:cs typeface="Times New Roman" pitchFamily="18" charset="0"/>
                <a:sym typeface="Wingdings" pitchFamily="2" charset="2"/>
              </a:rPr>
              <a:t>-</a:t>
            </a:r>
            <a:r>
              <a:rPr lang="en-US" sz="2000" dirty="0" smtClean="0">
                <a:solidFill>
                  <a:schemeClr val="bg1"/>
                </a:solidFill>
                <a:latin typeface="Times New Roman" pitchFamily="18" charset="0"/>
                <a:cs typeface="Times New Roman" pitchFamily="18" charset="0"/>
                <a:sym typeface="Wingdings" pitchFamily="2" charset="2"/>
              </a:rPr>
              <a:t>  </a:t>
            </a:r>
            <a:r>
              <a:rPr lang="el-GR" sz="2000" dirty="0" smtClean="0">
                <a:solidFill>
                  <a:srgbClr val="FFFF00"/>
                </a:solidFill>
                <a:latin typeface="Palatino Linotype" pitchFamily="18" charset="0"/>
                <a:cs typeface="Times New Roman" pitchFamily="18" charset="0"/>
                <a:sym typeface="Wingdings" pitchFamily="2" charset="2"/>
              </a:rPr>
              <a:t>ἐχ</a:t>
            </a:r>
            <a:r>
              <a:rPr lang="en-US" sz="2000" dirty="0" smtClean="0">
                <a:solidFill>
                  <a:schemeClr val="bg1"/>
                </a:solidFill>
                <a:latin typeface="Times New Roman" pitchFamily="18" charset="0"/>
                <a:cs typeface="Times New Roman" pitchFamily="18" charset="0"/>
                <a:sym typeface="Wingdings" pitchFamily="2" charset="2"/>
              </a:rPr>
              <a:t>-</a:t>
            </a:r>
            <a:r>
              <a:rPr lang="el-GR" sz="2000" dirty="0" smtClean="0">
                <a:solidFill>
                  <a:schemeClr val="bg1"/>
                </a:solidFill>
                <a:latin typeface="Times New Roman" pitchFamily="18" charset="0"/>
                <a:cs typeface="Times New Roman" pitchFamily="18" charset="0"/>
                <a:sym typeface="Wingdings" pitchFamily="2" charset="2"/>
              </a:rPr>
              <a:t> </a:t>
            </a:r>
            <a:endParaRPr lang="en-US" sz="2000" dirty="0">
              <a:solidFill>
                <a:schemeClr val="bg1"/>
              </a:solidFill>
              <a:latin typeface="Times New Roman" pitchFamily="18" charset="0"/>
              <a:cs typeface="Times New Roman" pitchFamily="18" charset="0"/>
            </a:endParaRPr>
          </a:p>
          <a:p>
            <a:pPr lvl="1">
              <a:defRPr/>
            </a:pPr>
            <a:r>
              <a:rPr lang="en-US" sz="2000" dirty="0">
                <a:solidFill>
                  <a:schemeClr val="bg1"/>
                </a:solidFill>
                <a:latin typeface="Times New Roman" pitchFamily="18" charset="0"/>
                <a:cs typeface="Times New Roman" pitchFamily="18" charset="0"/>
                <a:sym typeface="Wingdings" pitchFamily="2" charset="2"/>
              </a:rPr>
              <a:t>Imperfect: </a:t>
            </a:r>
            <a:r>
              <a:rPr lang="el-GR" sz="2000" dirty="0">
                <a:solidFill>
                  <a:srgbClr val="FFFF00"/>
                </a:solidFill>
                <a:latin typeface="Palatino Linotype" pitchFamily="18" charset="0"/>
                <a:cs typeface="Times New Roman" pitchFamily="18" charset="0"/>
                <a:sym typeface="Wingdings" pitchFamily="2" charset="2"/>
              </a:rPr>
              <a:t>ἐ</a:t>
            </a:r>
            <a:r>
              <a:rPr lang="el-GR" sz="2000" dirty="0" smtClean="0">
                <a:solidFill>
                  <a:srgbClr val="FFFF00"/>
                </a:solidFill>
                <a:latin typeface="Palatino Linotype" pitchFamily="18" charset="0"/>
                <a:cs typeface="Times New Roman" pitchFamily="18" charset="0"/>
                <a:sym typeface="Wingdings" pitchFamily="2" charset="2"/>
              </a:rPr>
              <a:t>σεχ</a:t>
            </a:r>
            <a:r>
              <a:rPr lang="el-GR" sz="2000" dirty="0" smtClean="0">
                <a:solidFill>
                  <a:schemeClr val="bg1"/>
                </a:solidFill>
                <a:latin typeface="Times New Roman" pitchFamily="18" charset="0"/>
                <a:cs typeface="Times New Roman" pitchFamily="18" charset="0"/>
                <a:sym typeface="Wingdings" pitchFamily="2" charset="2"/>
              </a:rPr>
              <a:t>-</a:t>
            </a:r>
            <a:r>
              <a:rPr lang="en-US" sz="2000" dirty="0" smtClean="0">
                <a:solidFill>
                  <a:schemeClr val="bg1"/>
                </a:solidFill>
                <a:latin typeface="Times New Roman" pitchFamily="18" charset="0"/>
                <a:cs typeface="Times New Roman" pitchFamily="18" charset="0"/>
                <a:sym typeface="Wingdings" pitchFamily="2" charset="2"/>
              </a:rPr>
              <a:t> </a:t>
            </a:r>
            <a:r>
              <a:rPr lang="en-US" sz="2000" dirty="0">
                <a:solidFill>
                  <a:schemeClr val="bg1"/>
                </a:solidFill>
                <a:latin typeface="Times New Roman" pitchFamily="18" charset="0"/>
                <a:cs typeface="Times New Roman" pitchFamily="18" charset="0"/>
                <a:sym typeface="Wingdings" pitchFamily="2" charset="2"/>
              </a:rPr>
              <a:t> </a:t>
            </a:r>
            <a:r>
              <a:rPr lang="el-GR" sz="2000" dirty="0" smtClean="0">
                <a:solidFill>
                  <a:srgbClr val="FFFF00"/>
                </a:solidFill>
                <a:latin typeface="Palatino Linotype" pitchFamily="18" charset="0"/>
                <a:cs typeface="Times New Roman" pitchFamily="18" charset="0"/>
                <a:sym typeface="Wingdings" pitchFamily="2" charset="2"/>
              </a:rPr>
              <a:t>εἶχον</a:t>
            </a:r>
            <a:r>
              <a:rPr lang="el-GR" sz="2000" dirty="0" smtClean="0">
                <a:solidFill>
                  <a:schemeClr val="bg1"/>
                </a:solidFill>
                <a:latin typeface="Palatino Linotype" pitchFamily="18" charset="0"/>
                <a:cs typeface="Times New Roman" pitchFamily="18" charset="0"/>
                <a:sym typeface="Wingdings" pitchFamily="2" charset="2"/>
              </a:rPr>
              <a:t> </a:t>
            </a:r>
            <a:r>
              <a:rPr lang="en-US" sz="2000" dirty="0" smtClean="0">
                <a:solidFill>
                  <a:srgbClr val="FFFF00"/>
                </a:solidFill>
                <a:latin typeface="Palatino Linotype" pitchFamily="18" charset="0"/>
                <a:cs typeface="Times New Roman" pitchFamily="18" charset="0"/>
                <a:sym typeface="Wingdings" pitchFamily="2" charset="2"/>
              </a:rPr>
              <a:t> </a:t>
            </a:r>
            <a:endParaRPr lang="en-US" sz="2000" dirty="0">
              <a:solidFill>
                <a:srgbClr val="FFFF00"/>
              </a:solidFill>
              <a:latin typeface="Palatino Linotype" pitchFamily="18" charset="0"/>
              <a:cs typeface="Times New Roman" pitchFamily="18" charset="0"/>
              <a:sym typeface="Wingdings" pitchFamily="2" charset="2"/>
            </a:endParaRPr>
          </a:p>
          <a:p>
            <a:pPr lvl="1">
              <a:defRPr/>
            </a:pPr>
            <a:r>
              <a:rPr lang="en-US" sz="2000" dirty="0" smtClean="0">
                <a:solidFill>
                  <a:schemeClr val="bg1"/>
                </a:solidFill>
                <a:latin typeface="Times New Roman" pitchFamily="18" charset="0"/>
                <a:cs typeface="Times New Roman" pitchFamily="18" charset="0"/>
                <a:sym typeface="Wingdings" pitchFamily="2" charset="2"/>
              </a:rPr>
              <a:t>Future: </a:t>
            </a:r>
            <a:r>
              <a:rPr lang="el-GR" sz="2000" dirty="0" smtClean="0">
                <a:solidFill>
                  <a:srgbClr val="FFFF00"/>
                </a:solidFill>
                <a:latin typeface="Palatino Linotype" pitchFamily="18" charset="0"/>
                <a:cs typeface="Times New Roman" pitchFamily="18" charset="0"/>
                <a:sym typeface="Wingdings" pitchFamily="2" charset="2"/>
              </a:rPr>
              <a:t>σεχσ</a:t>
            </a:r>
            <a:r>
              <a:rPr lang="el-GR" sz="2000" dirty="0" smtClean="0">
                <a:solidFill>
                  <a:schemeClr val="bg1"/>
                </a:solidFill>
                <a:latin typeface="Times New Roman" pitchFamily="18" charset="0"/>
                <a:cs typeface="Times New Roman" pitchFamily="18" charset="0"/>
                <a:sym typeface="Wingdings" pitchFamily="2" charset="2"/>
              </a:rPr>
              <a:t>-</a:t>
            </a:r>
            <a:r>
              <a:rPr lang="en-US" sz="2000" dirty="0" smtClean="0">
                <a:solidFill>
                  <a:schemeClr val="bg1"/>
                </a:solidFill>
                <a:latin typeface="Times New Roman" pitchFamily="18" charset="0"/>
                <a:cs typeface="Times New Roman" pitchFamily="18" charset="0"/>
                <a:sym typeface="Wingdings" pitchFamily="2" charset="2"/>
              </a:rPr>
              <a:t> </a:t>
            </a:r>
            <a:r>
              <a:rPr lang="en-US" sz="2000" dirty="0">
                <a:solidFill>
                  <a:schemeClr val="bg1"/>
                </a:solidFill>
                <a:latin typeface="Times New Roman" pitchFamily="18" charset="0"/>
                <a:cs typeface="Times New Roman" pitchFamily="18" charset="0"/>
                <a:sym typeface="Wingdings" pitchFamily="2" charset="2"/>
              </a:rPr>
              <a:t> </a:t>
            </a:r>
            <a:r>
              <a:rPr lang="el-GR" sz="2000" dirty="0" smtClean="0">
                <a:solidFill>
                  <a:srgbClr val="FFFF00"/>
                </a:solidFill>
                <a:latin typeface="Palatino Linotype" pitchFamily="18" charset="0"/>
                <a:cs typeface="Times New Roman" pitchFamily="18" charset="0"/>
                <a:sym typeface="Wingdings" pitchFamily="2" charset="2"/>
              </a:rPr>
              <a:t>ἑξ</a:t>
            </a:r>
            <a:r>
              <a:rPr lang="en-US" sz="2000" dirty="0" smtClean="0">
                <a:solidFill>
                  <a:schemeClr val="bg1"/>
                </a:solidFill>
                <a:latin typeface="Times New Roman" pitchFamily="18" charset="0"/>
                <a:cs typeface="Times New Roman" pitchFamily="18" charset="0"/>
                <a:sym typeface="Wingdings" pitchFamily="2" charset="2"/>
              </a:rPr>
              <a:t>-</a:t>
            </a:r>
            <a:r>
              <a:rPr lang="el-GR" sz="2000" dirty="0" smtClean="0">
                <a:solidFill>
                  <a:schemeClr val="bg1"/>
                </a:solidFill>
                <a:latin typeface="Times New Roman" pitchFamily="18" charset="0"/>
                <a:cs typeface="Times New Roman" pitchFamily="18" charset="0"/>
                <a:sym typeface="Wingdings" pitchFamily="2" charset="2"/>
              </a:rPr>
              <a:t> </a:t>
            </a:r>
            <a:r>
              <a:rPr lang="en-US" sz="2000" dirty="0" smtClean="0">
                <a:solidFill>
                  <a:schemeClr val="bg1"/>
                </a:solidFill>
                <a:latin typeface="Times New Roman" pitchFamily="18" charset="0"/>
                <a:cs typeface="Times New Roman" pitchFamily="18" charset="0"/>
                <a:sym typeface="Wingdings" pitchFamily="2" charset="2"/>
              </a:rPr>
              <a:t>notice the rough breathing (</a:t>
            </a:r>
            <a:r>
              <a:rPr lang="el-GR" sz="2000" b="1" dirty="0" smtClean="0">
                <a:solidFill>
                  <a:srgbClr val="FFFF00"/>
                </a:solidFill>
                <a:latin typeface="Palatino Linotype" pitchFamily="18" charset="0"/>
                <a:cs typeface="Times New Roman" pitchFamily="18" charset="0"/>
                <a:sym typeface="Wingdings" pitchFamily="2" charset="2"/>
              </a:rPr>
              <a:t>ἑ</a:t>
            </a:r>
            <a:r>
              <a:rPr lang="en-US" sz="2000" dirty="0" smtClean="0">
                <a:solidFill>
                  <a:schemeClr val="bg1"/>
                </a:solidFill>
                <a:latin typeface="Times New Roman" pitchFamily="18" charset="0"/>
                <a:cs typeface="Times New Roman" pitchFamily="18" charset="0"/>
                <a:sym typeface="Wingdings" pitchFamily="2" charset="2"/>
              </a:rPr>
              <a:t>-) here. </a:t>
            </a:r>
            <a:endParaRPr lang="en-US" sz="2000" dirty="0">
              <a:solidFill>
                <a:schemeClr val="bg1"/>
              </a:solidFill>
              <a:latin typeface="Times New Roman" pitchFamily="18" charset="0"/>
              <a:cs typeface="Times New Roman" pitchFamily="18" charset="0"/>
            </a:endParaRPr>
          </a:p>
          <a:p>
            <a:pPr lvl="1">
              <a:defRPr/>
            </a:pPr>
            <a:r>
              <a:rPr lang="en-US" sz="2000" dirty="0">
                <a:solidFill>
                  <a:schemeClr val="bg1"/>
                </a:solidFill>
                <a:latin typeface="Times New Roman" pitchFamily="18" charset="0"/>
                <a:cs typeface="Times New Roman" pitchFamily="18" charset="0"/>
                <a:sym typeface="Wingdings" pitchFamily="2" charset="2"/>
              </a:rPr>
              <a:t>Future: </a:t>
            </a:r>
            <a:r>
              <a:rPr lang="el-GR" sz="2000" dirty="0" smtClean="0">
                <a:solidFill>
                  <a:srgbClr val="FFFF00"/>
                </a:solidFill>
                <a:latin typeface="Palatino Linotype" pitchFamily="18" charset="0"/>
                <a:cs typeface="Times New Roman" pitchFamily="18" charset="0"/>
                <a:sym typeface="Wingdings" pitchFamily="2" charset="2"/>
              </a:rPr>
              <a:t>σεχ</a:t>
            </a:r>
            <a:r>
              <a:rPr lang="en-US" sz="2000" dirty="0">
                <a:solidFill>
                  <a:schemeClr val="bg1"/>
                </a:solidFill>
                <a:latin typeface="Times New Roman" pitchFamily="18" charset="0"/>
                <a:cs typeface="Times New Roman" pitchFamily="18" charset="0"/>
                <a:sym typeface="Wingdings" pitchFamily="2" charset="2"/>
              </a:rPr>
              <a:t> + </a:t>
            </a:r>
            <a:r>
              <a:rPr lang="el-GR" sz="2000" dirty="0" smtClean="0">
                <a:solidFill>
                  <a:srgbClr val="FFFF00"/>
                </a:solidFill>
                <a:latin typeface="Palatino Linotype" pitchFamily="18" charset="0"/>
                <a:cs typeface="Times New Roman" pitchFamily="18" charset="0"/>
                <a:sym typeface="Wingdings" pitchFamily="2" charset="2"/>
              </a:rPr>
              <a:t>σ</a:t>
            </a:r>
            <a:r>
              <a:rPr lang="el-GR" sz="2000" dirty="0" smtClean="0">
                <a:solidFill>
                  <a:schemeClr val="bg1"/>
                </a:solidFill>
                <a:latin typeface="Times New Roman" pitchFamily="18" charset="0"/>
                <a:cs typeface="Times New Roman" pitchFamily="18" charset="0"/>
                <a:sym typeface="Wingdings" pitchFamily="2" charset="2"/>
              </a:rPr>
              <a:t>-</a:t>
            </a:r>
            <a:r>
              <a:rPr lang="en-US" sz="2000" dirty="0" smtClean="0">
                <a:solidFill>
                  <a:schemeClr val="bg1"/>
                </a:solidFill>
                <a:latin typeface="Times New Roman" pitchFamily="18" charset="0"/>
                <a:cs typeface="Times New Roman" pitchFamily="18" charset="0"/>
                <a:sym typeface="Wingdings" pitchFamily="2" charset="2"/>
              </a:rPr>
              <a:t> </a:t>
            </a:r>
            <a:r>
              <a:rPr lang="en-US" sz="2000" dirty="0">
                <a:solidFill>
                  <a:schemeClr val="bg1"/>
                </a:solidFill>
                <a:latin typeface="Times New Roman" pitchFamily="18" charset="0"/>
                <a:cs typeface="Times New Roman" pitchFamily="18" charset="0"/>
                <a:sym typeface="Wingdings" pitchFamily="2" charset="2"/>
              </a:rPr>
              <a:t> </a:t>
            </a:r>
            <a:r>
              <a:rPr lang="el-GR" sz="2000" dirty="0" smtClean="0">
                <a:solidFill>
                  <a:srgbClr val="FFFF00"/>
                </a:solidFill>
                <a:latin typeface="Palatino Linotype" pitchFamily="18" charset="0"/>
                <a:cs typeface="Times New Roman" pitchFamily="18" charset="0"/>
                <a:sym typeface="Wingdings" pitchFamily="2" charset="2"/>
              </a:rPr>
              <a:t>σχησ</a:t>
            </a:r>
            <a:r>
              <a:rPr lang="en-US" sz="2000" dirty="0" smtClean="0">
                <a:solidFill>
                  <a:schemeClr val="bg1"/>
                </a:solidFill>
                <a:latin typeface="Times New Roman" pitchFamily="18" charset="0"/>
                <a:cs typeface="Times New Roman" pitchFamily="18" charset="0"/>
                <a:sym typeface="Wingdings" pitchFamily="2" charset="2"/>
              </a:rPr>
              <a:t>-</a:t>
            </a:r>
            <a:r>
              <a:rPr lang="el-GR" sz="2000" dirty="0" smtClean="0">
                <a:solidFill>
                  <a:schemeClr val="bg1"/>
                </a:solidFill>
                <a:latin typeface="Times New Roman" pitchFamily="18" charset="0"/>
                <a:cs typeface="Times New Roman" pitchFamily="18" charset="0"/>
                <a:sym typeface="Wingdings" pitchFamily="2" charset="2"/>
              </a:rPr>
              <a:t> </a:t>
            </a:r>
            <a:r>
              <a:rPr lang="en-US" sz="2000" dirty="0" smtClean="0">
                <a:solidFill>
                  <a:schemeClr val="bg1"/>
                </a:solidFill>
                <a:latin typeface="Times New Roman" pitchFamily="18" charset="0"/>
                <a:cs typeface="Times New Roman" pitchFamily="18" charset="0"/>
                <a:sym typeface="Wingdings" pitchFamily="2" charset="2"/>
              </a:rPr>
              <a:t>strictly speaking has “aorist aspect” and refers to “getting hold of” something as a single action in the future. </a:t>
            </a:r>
            <a:endParaRPr lang="en-US" sz="2000" dirty="0">
              <a:solidFill>
                <a:schemeClr val="bg1"/>
              </a:solidFill>
              <a:latin typeface="Times New Roman" pitchFamily="18" charset="0"/>
              <a:cs typeface="Times New Roman" pitchFamily="18" charset="0"/>
            </a:endParaRPr>
          </a:p>
          <a:p>
            <a:pPr lvl="1">
              <a:defRPr/>
            </a:pPr>
            <a:r>
              <a:rPr lang="en-US" sz="2000" dirty="0" smtClean="0">
                <a:solidFill>
                  <a:schemeClr val="bg1"/>
                </a:solidFill>
                <a:latin typeface="Times New Roman" pitchFamily="18" charset="0"/>
                <a:cs typeface="Times New Roman" pitchFamily="18" charset="0"/>
                <a:sym typeface="Wingdings" pitchFamily="2" charset="2"/>
              </a:rPr>
              <a:t>Aorist: </a:t>
            </a:r>
            <a:r>
              <a:rPr lang="el-GR" sz="2000" dirty="0" smtClean="0">
                <a:solidFill>
                  <a:srgbClr val="FFFF00"/>
                </a:solidFill>
                <a:latin typeface="Palatino Linotype" pitchFamily="18" charset="0"/>
                <a:cs typeface="Times New Roman" pitchFamily="18" charset="0"/>
                <a:sym typeface="Wingdings" pitchFamily="2" charset="2"/>
              </a:rPr>
              <a:t>ἐ</a:t>
            </a:r>
            <a:r>
              <a:rPr lang="en-US" sz="2000" dirty="0" smtClean="0">
                <a:solidFill>
                  <a:schemeClr val="bg1"/>
                </a:solidFill>
                <a:latin typeface="Times New Roman" pitchFamily="18" charset="0"/>
                <a:cs typeface="Times New Roman" pitchFamily="18" charset="0"/>
                <a:sym typeface="Wingdings" pitchFamily="2" charset="2"/>
              </a:rPr>
              <a:t> + </a:t>
            </a:r>
            <a:r>
              <a:rPr lang="el-GR" sz="2000" dirty="0" smtClean="0">
                <a:solidFill>
                  <a:srgbClr val="FFFF00"/>
                </a:solidFill>
                <a:latin typeface="Palatino Linotype" pitchFamily="18" charset="0"/>
                <a:cs typeface="Times New Roman" pitchFamily="18" charset="0"/>
                <a:sym typeface="Wingdings" pitchFamily="2" charset="2"/>
              </a:rPr>
              <a:t>σεχ</a:t>
            </a:r>
            <a:r>
              <a:rPr lang="el-GR" sz="2000" dirty="0" smtClean="0">
                <a:solidFill>
                  <a:schemeClr val="bg1"/>
                </a:solidFill>
                <a:latin typeface="Times New Roman" pitchFamily="18" charset="0"/>
                <a:cs typeface="Times New Roman" pitchFamily="18" charset="0"/>
                <a:sym typeface="Wingdings" pitchFamily="2" charset="2"/>
              </a:rPr>
              <a:t>-</a:t>
            </a:r>
            <a:r>
              <a:rPr lang="en-US" sz="2000" dirty="0" smtClean="0">
                <a:solidFill>
                  <a:schemeClr val="bg1"/>
                </a:solidFill>
                <a:latin typeface="Times New Roman" pitchFamily="18" charset="0"/>
                <a:cs typeface="Times New Roman" pitchFamily="18" charset="0"/>
                <a:sym typeface="Wingdings" pitchFamily="2" charset="2"/>
              </a:rPr>
              <a:t> </a:t>
            </a:r>
            <a:r>
              <a:rPr lang="en-US" sz="2000" dirty="0">
                <a:solidFill>
                  <a:schemeClr val="bg1"/>
                </a:solidFill>
                <a:latin typeface="Times New Roman" pitchFamily="18" charset="0"/>
                <a:cs typeface="Times New Roman" pitchFamily="18" charset="0"/>
                <a:sym typeface="Wingdings" pitchFamily="2" charset="2"/>
              </a:rPr>
              <a:t> </a:t>
            </a:r>
            <a:r>
              <a:rPr lang="el-GR" sz="2000" dirty="0" smtClean="0">
                <a:solidFill>
                  <a:srgbClr val="FFFF00"/>
                </a:solidFill>
                <a:latin typeface="Palatino Linotype" pitchFamily="18" charset="0"/>
                <a:cs typeface="Times New Roman" pitchFamily="18" charset="0"/>
                <a:sym typeface="Wingdings" pitchFamily="2" charset="2"/>
              </a:rPr>
              <a:t>ἐσχ</a:t>
            </a:r>
            <a:r>
              <a:rPr lang="en-US" sz="2000" dirty="0">
                <a:solidFill>
                  <a:schemeClr val="bg1"/>
                </a:solidFill>
                <a:latin typeface="Times New Roman" pitchFamily="18" charset="0"/>
                <a:cs typeface="Times New Roman" pitchFamily="18" charset="0"/>
                <a:sym typeface="Wingdings" pitchFamily="2" charset="2"/>
              </a:rPr>
              <a:t>-</a:t>
            </a:r>
            <a:r>
              <a:rPr lang="el-GR" sz="2000" dirty="0">
                <a:solidFill>
                  <a:schemeClr val="bg1"/>
                </a:solidFill>
                <a:latin typeface="Times New Roman" pitchFamily="18" charset="0"/>
                <a:cs typeface="Times New Roman" pitchFamily="18" charset="0"/>
                <a:sym typeface="Wingdings" pitchFamily="2" charset="2"/>
              </a:rPr>
              <a:t> </a:t>
            </a:r>
            <a:endParaRPr lang="en-US" sz="2000" dirty="0">
              <a:solidFill>
                <a:schemeClr val="bg1"/>
              </a:solidFill>
              <a:latin typeface="Times New Roman" pitchFamily="18" charset="0"/>
              <a:cs typeface="Times New Roman" pitchFamily="18" charset="0"/>
            </a:endParaRPr>
          </a:p>
          <a:p>
            <a:pPr lvl="1">
              <a:defRPr/>
            </a:pPr>
            <a:endParaRPr lang="en-US" sz="2400" dirty="0" smtClean="0">
              <a:solidFill>
                <a:schemeClr val="bg1"/>
              </a:solidFill>
              <a:latin typeface="Times New Roman" pitchFamily="18" charset="0"/>
              <a:cs typeface="Times New Roman" pitchFamily="18" charset="0"/>
            </a:endParaRPr>
          </a:p>
          <a:p>
            <a:pPr>
              <a:buNone/>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82886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(deponent</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r>
              <a:rPr lang="en-US" sz="2400" dirty="0" smtClean="0">
                <a:solidFill>
                  <a:srgbClr val="FFFF00"/>
                </a:solidFill>
                <a:latin typeface="Palatino Linotype" pitchFamily="18" charset="0"/>
              </a:rPr>
              <a:t>α</a:t>
            </a:r>
            <a:r>
              <a:rPr lang="en-US" sz="2400" dirty="0" err="1" smtClean="0">
                <a:solidFill>
                  <a:srgbClr val="FFFF00"/>
                </a:solidFill>
                <a:latin typeface="Palatino Linotype" pitchFamily="18" charset="0"/>
              </a:rPr>
              <a:t>ἰσθάνομ</a:t>
            </a:r>
            <a:r>
              <a:rPr lang="en-US" sz="2400" dirty="0" smtClean="0">
                <a:solidFill>
                  <a:srgbClr val="FFFF00"/>
                </a:solidFill>
                <a:latin typeface="Palatino Linotype" pitchFamily="18" charset="0"/>
              </a:rPr>
              <a:t>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rPr>
              <a:t> αἰσθ</a:t>
            </a:r>
            <a:r>
              <a:rPr lang="el-GR" sz="2400" dirty="0">
                <a:solidFill>
                  <a:srgbClr val="FFFF00"/>
                </a:solidFill>
                <a:latin typeface="Palatino Linotype" pitchFamily="18" charset="0"/>
              </a:rPr>
              <a:t>ήσ</a:t>
            </a:r>
            <a:r>
              <a:rPr lang="en-US" sz="2400" dirty="0" err="1" smtClean="0">
                <a:solidFill>
                  <a:srgbClr val="FFFF00"/>
                </a:solidFill>
                <a:latin typeface="Palatino Linotype" pitchFamily="18" charset="0"/>
              </a:rPr>
              <a:t>ομ</a:t>
            </a:r>
            <a:r>
              <a:rPr lang="en-US" sz="2400" dirty="0" smtClean="0">
                <a:solidFill>
                  <a:srgbClr val="FFFF00"/>
                </a:solidFill>
                <a:latin typeface="Palatino Linotype" pitchFamily="18" charset="0"/>
              </a:rPr>
              <a:t>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rPr>
              <a:t> </a:t>
            </a:r>
            <a:r>
              <a:rPr lang="el-GR" sz="2400" dirty="0" smtClean="0">
                <a:solidFill>
                  <a:srgbClr val="FFFF00"/>
                </a:solidFill>
                <a:latin typeface="Palatino Linotype" pitchFamily="18" charset="0"/>
              </a:rPr>
              <a:t>ᾐσθόμην </a:t>
            </a:r>
            <a:r>
              <a:rPr lang="en-US" sz="2400" dirty="0">
                <a:solidFill>
                  <a:schemeClr val="bg1"/>
                </a:solidFill>
                <a:latin typeface="Times New Roman" pitchFamily="18" charset="0"/>
                <a:cs typeface="Times New Roman" pitchFamily="18" charset="0"/>
              </a:rPr>
              <a:t>perceive </a:t>
            </a:r>
          </a:p>
          <a:p>
            <a:r>
              <a:rPr lang="en-US" sz="2400" dirty="0" err="1" smtClean="0">
                <a:solidFill>
                  <a:srgbClr val="FFFF00"/>
                </a:solidFill>
                <a:latin typeface="Palatino Linotype" pitchFamily="18" charset="0"/>
              </a:rPr>
              <a:t>ἀφικνέομ</a:t>
            </a:r>
            <a:r>
              <a:rPr lang="en-US" sz="2400" dirty="0" smtClean="0">
                <a:solidFill>
                  <a:srgbClr val="FFFF00"/>
                </a:solidFill>
                <a:latin typeface="Palatino Linotype" pitchFamily="18" charset="0"/>
              </a:rPr>
              <a:t>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rPr>
              <a:t> ἀφ</a:t>
            </a:r>
            <a:r>
              <a:rPr lang="el-GR" sz="2400" dirty="0">
                <a:solidFill>
                  <a:srgbClr val="FFFF00"/>
                </a:solidFill>
                <a:latin typeface="Palatino Linotype" pitchFamily="18" charset="0"/>
              </a:rPr>
              <a:t>ίξ</a:t>
            </a:r>
            <a:r>
              <a:rPr lang="en-US" sz="2400" dirty="0" err="1" smtClean="0">
                <a:solidFill>
                  <a:srgbClr val="FFFF00"/>
                </a:solidFill>
                <a:latin typeface="Palatino Linotype" pitchFamily="18" charset="0"/>
              </a:rPr>
              <a:t>ομ</a:t>
            </a:r>
            <a:r>
              <a:rPr lang="en-US" sz="2400" dirty="0" smtClean="0">
                <a:solidFill>
                  <a:srgbClr val="FFFF00"/>
                </a:solidFill>
                <a:latin typeface="Palatino Linotype" pitchFamily="18" charset="0"/>
              </a:rPr>
              <a:t>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rPr>
              <a:t> ἀφικ</a:t>
            </a:r>
            <a:r>
              <a:rPr lang="el-GR" sz="2400" dirty="0">
                <a:solidFill>
                  <a:srgbClr val="FFFF00"/>
                </a:solidFill>
                <a:latin typeface="Palatino Linotype" pitchFamily="18" charset="0"/>
              </a:rPr>
              <a:t>ό</a:t>
            </a:r>
            <a:r>
              <a:rPr lang="en-US" sz="2400" dirty="0" smtClean="0">
                <a:solidFill>
                  <a:srgbClr val="FFFF00"/>
                </a:solidFill>
                <a:latin typeface="Palatino Linotype" pitchFamily="18" charset="0"/>
              </a:rPr>
              <a:t>μ</a:t>
            </a:r>
            <a:r>
              <a:rPr lang="el-GR" sz="2400" dirty="0">
                <a:solidFill>
                  <a:srgbClr val="FFFF00"/>
                </a:solidFill>
                <a:latin typeface="Palatino Linotype" pitchFamily="18" charset="0"/>
              </a:rPr>
              <a:t>ην </a:t>
            </a:r>
            <a:r>
              <a:rPr lang="en-US" sz="2400" dirty="0">
                <a:solidFill>
                  <a:schemeClr val="bg1"/>
                </a:solidFill>
                <a:latin typeface="Times New Roman" pitchFamily="18" charset="0"/>
                <a:cs typeface="Times New Roman" pitchFamily="18" charset="0"/>
              </a:rPr>
              <a:t>come to, arrive at</a:t>
            </a:r>
          </a:p>
          <a:p>
            <a:pPr>
              <a:defRPr/>
            </a:pPr>
            <a:r>
              <a:rPr lang="en-US" sz="2400" dirty="0" err="1" smtClean="0">
                <a:solidFill>
                  <a:srgbClr val="FFFF00"/>
                </a:solidFill>
                <a:latin typeface="Palatino Linotype" pitchFamily="18" charset="0"/>
                <a:cs typeface="Times New Roman" pitchFamily="18" charset="0"/>
              </a:rPr>
              <a:t>γίγνομ</a:t>
            </a:r>
            <a:r>
              <a:rPr lang="en-US" sz="2400" dirty="0" smtClean="0">
                <a:solidFill>
                  <a:srgbClr val="FFFF00"/>
                </a:solidFill>
                <a:latin typeface="Palatino Linotype" pitchFamily="18" charset="0"/>
                <a:cs typeface="Times New Roman" pitchFamily="18" charset="0"/>
              </a:rPr>
              <a:t>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γενήσομαι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n-US" sz="2400" dirty="0">
                <a:solidFill>
                  <a:srgbClr val="FFFF00"/>
                </a:solidFill>
                <a:latin typeface="Palatino Linotype" pitchFamily="18" charset="0"/>
                <a:cs typeface="Times New Roman" pitchFamily="18" charset="0"/>
              </a:rPr>
              <a:t>ἐγενόμην </a:t>
            </a:r>
            <a:r>
              <a:rPr lang="en-US" sz="2400" dirty="0" smtClean="0">
                <a:solidFill>
                  <a:schemeClr val="bg1"/>
                </a:solidFill>
                <a:latin typeface="Times New Roman" pitchFamily="18" charset="0"/>
                <a:cs typeface="Times New Roman" pitchFamily="18" charset="0"/>
              </a:rPr>
              <a:t>happen</a:t>
            </a:r>
            <a:r>
              <a:rPr lang="en-US" sz="2400" dirty="0">
                <a:solidFill>
                  <a:schemeClr val="bg1"/>
                </a:solidFill>
                <a:latin typeface="Times New Roman" pitchFamily="18" charset="0"/>
                <a:cs typeface="Times New Roman" pitchFamily="18" charset="0"/>
              </a:rPr>
              <a:t>, become, be born </a:t>
            </a:r>
          </a:p>
          <a:p>
            <a:pPr>
              <a:defRPr/>
            </a:pPr>
            <a:r>
              <a:rPr lang="el-GR" sz="2400" dirty="0" smtClean="0">
                <a:solidFill>
                  <a:srgbClr val="FFFF00"/>
                </a:solidFill>
                <a:latin typeface="Palatino Linotype" pitchFamily="18" charset="0"/>
                <a:cs typeface="Times New Roman" pitchFamily="18" charset="0"/>
              </a:rPr>
              <a:t>δέχομαι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δέξομαι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ἐδεξάμην </a:t>
            </a:r>
            <a:r>
              <a:rPr lang="en-US" sz="2400" dirty="0" smtClean="0">
                <a:solidFill>
                  <a:schemeClr val="bg1"/>
                </a:solidFill>
                <a:latin typeface="Times New Roman" pitchFamily="18" charset="0"/>
                <a:cs typeface="Times New Roman" pitchFamily="18" charset="0"/>
                <a:sym typeface="Wingdings" pitchFamily="2" charset="2"/>
              </a:rPr>
              <a:t>welcome</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ἕπομαι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rPr>
              <a:t> </a:t>
            </a:r>
            <a:r>
              <a:rPr lang="el-GR" sz="2400" dirty="0" smtClean="0">
                <a:solidFill>
                  <a:srgbClr val="FFFF00"/>
                </a:solidFill>
                <a:latin typeface="Palatino Linotype" pitchFamily="18" charset="0"/>
                <a:cs typeface="Times New Roman" pitchFamily="18" charset="0"/>
              </a:rPr>
              <a:t>ἕψομαι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rPr>
              <a:t> </a:t>
            </a:r>
            <a:r>
              <a:rPr lang="el-GR" sz="2400" dirty="0" smtClean="0">
                <a:solidFill>
                  <a:srgbClr val="FFFF00"/>
                </a:solidFill>
                <a:latin typeface="Palatino Linotype" pitchFamily="18" charset="0"/>
              </a:rPr>
              <a:t>ἑσπόμην</a:t>
            </a:r>
            <a:r>
              <a:rPr lang="el-GR"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follow</a:t>
            </a:r>
          </a:p>
          <a:p>
            <a:pPr>
              <a:defRPr/>
            </a:pPr>
            <a:r>
              <a:rPr lang="el-GR" sz="2400" dirty="0" smtClean="0">
                <a:solidFill>
                  <a:srgbClr val="FFFF00"/>
                </a:solidFill>
                <a:latin typeface="Palatino Linotype" pitchFamily="18" charset="0"/>
                <a:cs typeface="Times New Roman" pitchFamily="18" charset="0"/>
              </a:rPr>
              <a:t>ἐργάζομαι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ἐργάσομαι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ἠργασάμην</a:t>
            </a:r>
            <a:r>
              <a:rPr lang="en-US" sz="2400" dirty="0">
                <a:solidFill>
                  <a:schemeClr val="bg1"/>
                </a:solidFill>
                <a:latin typeface="Times New Roman" pitchFamily="18" charset="0"/>
                <a:cs typeface="Times New Roman" pitchFamily="18" charset="0"/>
                <a:sym typeface="Wingdings" pitchFamily="2" charset="2"/>
              </a:rPr>
              <a:t> </a:t>
            </a:r>
            <a:r>
              <a:rPr lang="en-US" sz="2400" dirty="0" smtClean="0">
                <a:solidFill>
                  <a:schemeClr val="bg1"/>
                </a:solidFill>
                <a:latin typeface="Times New Roman" pitchFamily="18" charset="0"/>
                <a:cs typeface="Times New Roman" pitchFamily="18" charset="0"/>
                <a:sym typeface="Wingdings" pitchFamily="2" charset="2"/>
              </a:rPr>
              <a:t>work </a:t>
            </a:r>
            <a:endParaRPr lang="el-GR" sz="2400" dirty="0" smtClean="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rPr>
              <a:t>ἐρωτάω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rPr>
              <a:t> ἐρήσομαι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rPr>
              <a:t> </a:t>
            </a:r>
            <a:r>
              <a:rPr lang="el-GR" sz="2400" dirty="0" smtClean="0">
                <a:solidFill>
                  <a:srgbClr val="FFFF00"/>
                </a:solidFill>
                <a:latin typeface="Palatino Linotype" pitchFamily="18" charset="0"/>
              </a:rPr>
              <a:t>ἠρόμην </a:t>
            </a:r>
            <a:r>
              <a:rPr lang="en-US" sz="2400" dirty="0" smtClean="0">
                <a:solidFill>
                  <a:schemeClr val="bg1"/>
                </a:solidFill>
                <a:latin typeface="Times New Roman" pitchFamily="18" charset="0"/>
                <a:cs typeface="Times New Roman" pitchFamily="18" charset="0"/>
              </a:rPr>
              <a:t>ask </a:t>
            </a:r>
            <a:endParaRPr lang="en-US" sz="2400" dirty="0">
              <a:solidFill>
                <a:schemeClr val="bg1"/>
              </a:solidFill>
              <a:latin typeface="Times New Roman" pitchFamily="18" charset="0"/>
              <a:cs typeface="Times New Roman" pitchFamily="18" charset="0"/>
            </a:endParaRPr>
          </a:p>
          <a:p>
            <a:pPr marL="0" indent="0">
              <a:buNone/>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082910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(deponent</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rPr>
              <a:t>ἡγέομαι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rPr>
              <a:t> ἡγήσομαι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rPr>
              <a:t> ἡγησάμην </a:t>
            </a:r>
            <a:r>
              <a:rPr lang="en-US" sz="2400" dirty="0">
                <a:solidFill>
                  <a:schemeClr val="bg1"/>
                </a:solidFill>
                <a:latin typeface="Times New Roman" pitchFamily="18" charset="0"/>
                <a:cs typeface="Times New Roman" pitchFamily="18" charset="0"/>
              </a:rPr>
              <a:t>lead, consider</a:t>
            </a:r>
          </a:p>
          <a:p>
            <a:pPr>
              <a:defRPr/>
            </a:pPr>
            <a:r>
              <a:rPr lang="el-GR" sz="2400" dirty="0" smtClean="0">
                <a:solidFill>
                  <a:srgbClr val="FFFF00"/>
                </a:solidFill>
                <a:latin typeface="Palatino Linotype" pitchFamily="18" charset="0"/>
              </a:rPr>
              <a:t>κτάομαι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rPr>
              <a:t> κτήσομαι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rPr>
              <a:t> ἐκτησάμην</a:t>
            </a:r>
            <a:r>
              <a:rPr lang="en-US" sz="2400" dirty="0" smtClean="0">
                <a:solidFill>
                  <a:srgbClr val="FFFF00"/>
                </a:solidFill>
                <a:latin typeface="Palatino Linotype" pitchFamily="18" charset="0"/>
              </a:rPr>
              <a:t> </a:t>
            </a:r>
            <a:r>
              <a:rPr lang="en-US" sz="2400" dirty="0" smtClean="0">
                <a:solidFill>
                  <a:schemeClr val="bg1"/>
                </a:solidFill>
                <a:latin typeface="Times New Roman" pitchFamily="18" charset="0"/>
                <a:cs typeface="Times New Roman" pitchFamily="18" charset="0"/>
              </a:rPr>
              <a:t>get</a:t>
            </a:r>
            <a:r>
              <a:rPr lang="en-US" sz="2400" dirty="0">
                <a:solidFill>
                  <a:schemeClr val="bg1"/>
                </a:solidFill>
                <a:latin typeface="Times New Roman" pitchFamily="18" charset="0"/>
                <a:cs typeface="Times New Roman" pitchFamily="18" charset="0"/>
              </a:rPr>
              <a:t>, acquire</a:t>
            </a:r>
          </a:p>
          <a:p>
            <a:pPr>
              <a:defRPr/>
            </a:pPr>
            <a:r>
              <a:rPr lang="el-GR" sz="2400" dirty="0" smtClean="0">
                <a:solidFill>
                  <a:srgbClr val="FFFF00"/>
                </a:solidFill>
                <a:latin typeface="Palatino Linotype" pitchFamily="18" charset="0"/>
                <a:cs typeface="Times New Roman" pitchFamily="18" charset="0"/>
              </a:rPr>
              <a:t>μάχομαι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μαχοῦμαι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ἡμαχεσάμην</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fight </a:t>
            </a:r>
            <a:endParaRPr lang="el-GR" sz="24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πυνθάνομαι</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πεύσομαι</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ἐπυθόμην </a:t>
            </a:r>
            <a:r>
              <a:rPr lang="en-US" sz="2400" dirty="0">
                <a:solidFill>
                  <a:schemeClr val="bg1"/>
                </a:solidFill>
                <a:latin typeface="Times New Roman" pitchFamily="18" charset="0"/>
                <a:cs typeface="Times New Roman" pitchFamily="18" charset="0"/>
                <a:sym typeface="Wingdings" pitchFamily="2" charset="2"/>
              </a:rPr>
              <a:t>learn, hear, </a:t>
            </a:r>
            <a:r>
              <a:rPr lang="en-US" sz="2400" dirty="0" smtClean="0">
                <a:solidFill>
                  <a:schemeClr val="bg1"/>
                </a:solidFill>
                <a:latin typeface="Times New Roman" pitchFamily="18" charset="0"/>
                <a:cs typeface="Times New Roman" pitchFamily="18" charset="0"/>
                <a:sym typeface="Wingdings" pitchFamily="2" charset="2"/>
              </a:rPr>
              <a:t>inquire</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σκέπτομαι</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sym typeface="Wingdings" pitchFamily="2" charset="2"/>
              </a:rPr>
              <a:t>σκοπέω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σκέψομαι ἐσκεψάμην </a:t>
            </a:r>
            <a:r>
              <a:rPr lang="en-US" sz="2400" dirty="0">
                <a:solidFill>
                  <a:schemeClr val="bg1"/>
                </a:solidFill>
                <a:latin typeface="Times New Roman" pitchFamily="18" charset="0"/>
                <a:cs typeface="Times New Roman" pitchFamily="18" charset="0"/>
              </a:rPr>
              <a:t>look at, examine</a:t>
            </a:r>
            <a:r>
              <a:rPr lang="el-GR" sz="2400" dirty="0">
                <a:solidFill>
                  <a:schemeClr val="bg1"/>
                </a:solidFill>
                <a:latin typeface="Times New Roman" pitchFamily="18" charset="0"/>
                <a:cs typeface="Times New Roman" pitchFamily="18" charset="0"/>
              </a:rPr>
              <a:t> </a:t>
            </a:r>
          </a:p>
          <a:p>
            <a:pPr>
              <a:defRPr/>
            </a:pPr>
            <a:r>
              <a:rPr lang="el-GR" sz="2400" dirty="0" smtClean="0">
                <a:solidFill>
                  <a:srgbClr val="FFFF00"/>
                </a:solidFill>
                <a:latin typeface="Palatino Linotype" pitchFamily="18" charset="0"/>
              </a:rPr>
              <a:t>χράομαι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rPr>
              <a:t> χρήσομαι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rPr>
              <a:t> ἐχρησάμην</a:t>
            </a:r>
            <a:r>
              <a:rPr lang="en-US" sz="2400" dirty="0" smtClean="0">
                <a:solidFill>
                  <a:srgbClr val="FFFF00"/>
                </a:solidFill>
                <a:latin typeface="Palatino Linotype" pitchFamily="18" charset="0"/>
              </a:rPr>
              <a:t> </a:t>
            </a:r>
            <a:r>
              <a:rPr lang="en-US" sz="2400" dirty="0" smtClean="0">
                <a:solidFill>
                  <a:schemeClr val="bg1"/>
                </a:solidFill>
                <a:latin typeface="Times New Roman" pitchFamily="18" charset="0"/>
                <a:cs typeface="Times New Roman" pitchFamily="18" charset="0"/>
              </a:rPr>
              <a:t>use </a:t>
            </a:r>
            <a:endParaRPr lang="en-US" sz="2400" dirty="0">
              <a:solidFill>
                <a:schemeClr val="bg1"/>
              </a:solidFill>
              <a:latin typeface="Times New Roman" pitchFamily="18" charset="0"/>
              <a:cs typeface="Times New Roman" pitchFamily="18" charset="0"/>
            </a:endParaRPr>
          </a:p>
          <a:p>
            <a:pPr>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568145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smtClean="0">
                <a:solidFill>
                  <a:schemeClr val="bg1"/>
                </a:solidFill>
                <a:latin typeface="Times New Roman" pitchFamily="18" charset="0"/>
                <a:cs typeface="Times New Roman" pitchFamily="18" charset="0"/>
              </a:rPr>
              <a:t>(deponent</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marL="342900" lvl="1" indent="-342900">
              <a:buFont typeface="Arial" pitchFamily="34" charset="0"/>
              <a:buChar char="•"/>
              <a:defRPr/>
            </a:pPr>
            <a:r>
              <a:rPr lang="en-US" sz="2400" dirty="0" smtClean="0">
                <a:solidFill>
                  <a:srgbClr val="FFFF00"/>
                </a:solidFill>
                <a:latin typeface="Palatino Linotype" pitchFamily="18" charset="0"/>
                <a:cs typeface="Times New Roman" pitchFamily="18" charset="0"/>
                <a:sym typeface="Wingdings" pitchFamily="2" charset="2"/>
              </a:rPr>
              <a:t>ἀπ</a:t>
            </a:r>
            <a:r>
              <a:rPr lang="en-US" sz="2400" dirty="0" err="1" smtClean="0">
                <a:solidFill>
                  <a:srgbClr val="FFFF00"/>
                </a:solidFill>
                <a:latin typeface="Palatino Linotype" pitchFamily="18" charset="0"/>
                <a:cs typeface="Times New Roman" pitchFamily="18" charset="0"/>
                <a:sym typeface="Wingdings" pitchFamily="2" charset="2"/>
              </a:rPr>
              <a:t>οκρί</a:t>
            </a:r>
            <a:r>
              <a:rPr lang="el-GR" sz="2400" dirty="0" smtClean="0">
                <a:solidFill>
                  <a:srgbClr val="FFFF00"/>
                </a:solidFill>
                <a:latin typeface="Palatino Linotype" pitchFamily="18" charset="0"/>
                <a:cs typeface="Times New Roman" pitchFamily="18" charset="0"/>
                <a:sym typeface="Wingdings" pitchFamily="2" charset="2"/>
              </a:rPr>
              <a:t>νομαι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rPr>
              <a:t>κρινοῦμαι</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rPr>
              <a:t>εκρινάμην</a:t>
            </a:r>
            <a:r>
              <a:rPr lang="en-US"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answer</a:t>
            </a:r>
            <a:r>
              <a:rPr lang="en-US" sz="2400" dirty="0">
                <a:solidFill>
                  <a:schemeClr val="bg1"/>
                </a:solidFill>
                <a:latin typeface="Times New Roman" pitchFamily="18" charset="0"/>
                <a:cs typeface="Times New Roman" pitchFamily="18" charset="0"/>
                <a:sym typeface="Wingdings" pitchFamily="2" charset="2"/>
              </a:rPr>
              <a:t>, reply</a:t>
            </a:r>
          </a:p>
          <a:p>
            <a:pPr>
              <a:defRPr/>
            </a:pPr>
            <a:r>
              <a:rPr lang="el-GR" sz="2400" dirty="0" smtClean="0">
                <a:solidFill>
                  <a:srgbClr val="FFFF00"/>
                </a:solidFill>
                <a:latin typeface="Palatino Linotype" pitchFamily="18" charset="0"/>
                <a:cs typeface="Times New Roman" pitchFamily="18" charset="0"/>
              </a:rPr>
              <a:t>ἀρνέομαι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ἀρνήσομαι</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ἀρνησάμην</a:t>
            </a:r>
            <a:r>
              <a:rPr lang="en-US" sz="2400" dirty="0" smtClean="0">
                <a:solidFill>
                  <a:schemeClr val="bg1"/>
                </a:solidFill>
                <a:latin typeface="Times New Roman" pitchFamily="18" charset="0"/>
                <a:cs typeface="Times New Roman" pitchFamily="18" charset="0"/>
              </a:rPr>
              <a:t> deny </a:t>
            </a:r>
            <a:endParaRPr lang="el-GR" sz="2400" dirty="0" smtClean="0">
              <a:solidFill>
                <a:schemeClr val="bg1"/>
              </a:solidFill>
              <a:latin typeface="Times New Roman" pitchFamily="18" charset="0"/>
              <a:cs typeface="Times New Roman" pitchFamily="18" charset="0"/>
            </a:endParaRPr>
          </a:p>
          <a:p>
            <a:pPr>
              <a:defRPr/>
            </a:pPr>
            <a:r>
              <a:rPr lang="en-US" sz="2400" dirty="0" err="1" smtClean="0">
                <a:solidFill>
                  <a:srgbClr val="FFFF00"/>
                </a:solidFill>
                <a:latin typeface="Palatino Linotype" pitchFamily="18" charset="0"/>
                <a:cs typeface="Times New Roman" pitchFamily="18" charset="0"/>
              </a:rPr>
              <a:t>γίνομ</a:t>
            </a:r>
            <a:r>
              <a:rPr lang="en-US" sz="2400" dirty="0" smtClean="0">
                <a:solidFill>
                  <a:srgbClr val="FFFF00"/>
                </a:solidFill>
                <a:latin typeface="Palatino Linotype" pitchFamily="18" charset="0"/>
                <a:cs typeface="Times New Roman" pitchFamily="18" charset="0"/>
              </a:rPr>
              <a:t>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γενήσομαι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ἐγενόμην </a:t>
            </a:r>
            <a:r>
              <a:rPr lang="en-US" sz="2400" dirty="0">
                <a:solidFill>
                  <a:schemeClr val="bg1"/>
                </a:solidFill>
                <a:latin typeface="Times New Roman" pitchFamily="18" charset="0"/>
                <a:cs typeface="Times New Roman" pitchFamily="18" charset="0"/>
              </a:rPr>
              <a:t>happen, become, be born </a:t>
            </a:r>
          </a:p>
          <a:p>
            <a:pPr lvl="1">
              <a:defRPr/>
            </a:pPr>
            <a:r>
              <a:rPr lang="el-GR" sz="2000" dirty="0" smtClean="0">
                <a:solidFill>
                  <a:srgbClr val="FFFF00"/>
                </a:solidFill>
                <a:latin typeface="Palatino Linotype" pitchFamily="18" charset="0"/>
              </a:rPr>
              <a:t>παραγίνομαι</a:t>
            </a:r>
            <a:r>
              <a:rPr lang="el-GR" sz="2000" dirty="0" smtClean="0"/>
              <a:t> </a:t>
            </a:r>
            <a:r>
              <a:rPr lang="en-US" sz="2000" dirty="0">
                <a:solidFill>
                  <a:schemeClr val="bg1"/>
                </a:solidFill>
                <a:latin typeface="Times New Roman" pitchFamily="18" charset="0"/>
                <a:cs typeface="Times New Roman" pitchFamily="18" charset="0"/>
              </a:rPr>
              <a:t>come to, appear </a:t>
            </a:r>
          </a:p>
          <a:p>
            <a:pPr>
              <a:defRPr/>
            </a:pPr>
            <a:r>
              <a:rPr lang="el-GR" sz="2400" dirty="0" smtClean="0">
                <a:solidFill>
                  <a:srgbClr val="FFFF00"/>
                </a:solidFill>
                <a:latin typeface="Palatino Linotype" pitchFamily="18" charset="0"/>
                <a:cs typeface="Times New Roman" pitchFamily="18" charset="0"/>
              </a:rPr>
              <a:t>δέχομαι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δέξομαι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ἐδεξάμην </a:t>
            </a:r>
            <a:r>
              <a:rPr lang="en-US" sz="2400" dirty="0">
                <a:solidFill>
                  <a:schemeClr val="bg1"/>
                </a:solidFill>
                <a:latin typeface="Times New Roman" pitchFamily="18" charset="0"/>
                <a:cs typeface="Times New Roman" pitchFamily="18" charset="0"/>
                <a:sym typeface="Wingdings" pitchFamily="2" charset="2"/>
              </a:rPr>
              <a:t>welcome</a:t>
            </a:r>
            <a:endParaRPr lang="el-GR" sz="2400" dirty="0">
              <a:solidFill>
                <a:srgbClr val="FFFF00"/>
              </a:solidFill>
              <a:latin typeface="Palatino Linotype"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ἐργάζομαι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ἐργάσομαι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ἠργασάμην</a:t>
            </a:r>
            <a:r>
              <a:rPr lang="en-US" sz="2400" dirty="0">
                <a:solidFill>
                  <a:schemeClr val="bg1"/>
                </a:solidFill>
                <a:latin typeface="Times New Roman" pitchFamily="18" charset="0"/>
                <a:cs typeface="Times New Roman" pitchFamily="18" charset="0"/>
                <a:sym typeface="Wingdings" pitchFamily="2" charset="2"/>
              </a:rPr>
              <a:t> work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καυχάομαι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καυχήσομαι</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ἐκαυχησάμην </a:t>
            </a:r>
            <a:r>
              <a:rPr lang="en-US" sz="2400" dirty="0" smtClean="0">
                <a:solidFill>
                  <a:schemeClr val="bg1"/>
                </a:solidFill>
                <a:latin typeface="Times New Roman" pitchFamily="18" charset="0"/>
                <a:cs typeface="Times New Roman" pitchFamily="18" charset="0"/>
              </a:rPr>
              <a:t>boast</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rPr>
              <a:t>προσεύχομαι</a:t>
            </a:r>
            <a:r>
              <a:rPr lang="en-US" sz="2400" dirty="0" smtClean="0">
                <a:solidFill>
                  <a:schemeClr val="bg1"/>
                </a:solidFill>
                <a:latin typeface="Times New Roman" pitchFamily="18" charset="0"/>
                <a:cs typeface="Times New Roman" pitchFamily="18" charset="0"/>
              </a:rPr>
              <a:t>,</a:t>
            </a:r>
            <a:r>
              <a:rPr lang="el-GR" sz="2400" dirty="0" smtClean="0"/>
              <a:t> </a:t>
            </a:r>
            <a:r>
              <a:rPr lang="el-GR" sz="2400" dirty="0" smtClean="0">
                <a:solidFill>
                  <a:srgbClr val="FFFF00"/>
                </a:solidFill>
                <a:latin typeface="Palatino Linotype" pitchFamily="18" charset="0"/>
                <a:cs typeface="Times New Roman" pitchFamily="18" charset="0"/>
              </a:rPr>
              <a:t>προσεύξομαι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προσηυξάμην </a:t>
            </a:r>
            <a:r>
              <a:rPr lang="en-US" sz="2400" dirty="0" smtClean="0">
                <a:solidFill>
                  <a:schemeClr val="bg1"/>
                </a:solidFill>
                <a:latin typeface="Times New Roman" pitchFamily="18" charset="0"/>
                <a:cs typeface="Times New Roman" pitchFamily="18" charset="0"/>
              </a:rPr>
              <a:t>pray </a:t>
            </a:r>
          </a:p>
          <a:p>
            <a:pPr>
              <a:defRPr/>
            </a:pPr>
            <a:endParaRPr lang="en-US" sz="2400" dirty="0">
              <a:solidFill>
                <a:schemeClr val="bg1"/>
              </a:solidFill>
              <a:latin typeface="Times New Roman" pitchFamily="18" charset="0"/>
              <a:cs typeface="Times New Roman" pitchFamily="18" charset="0"/>
            </a:endParaRPr>
          </a:p>
          <a:p>
            <a:pPr>
              <a:defRPr/>
            </a:pPr>
            <a:endParaRPr lang="el-GR"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5157903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(defective</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a:solidFill>
                  <a:schemeClr val="bg1"/>
                </a:solidFill>
                <a:latin typeface="Times New Roman" pitchFamily="18" charset="0"/>
                <a:cs typeface="Times New Roman" pitchFamily="18" charset="0"/>
              </a:rPr>
              <a:t>-----</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βιώσομαι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ἐβίων </a:t>
            </a:r>
            <a:r>
              <a:rPr lang="en-US" sz="2400" dirty="0" smtClean="0">
                <a:solidFill>
                  <a:schemeClr val="bg1"/>
                </a:solidFill>
                <a:latin typeface="Times New Roman" pitchFamily="18" charset="0"/>
                <a:cs typeface="Times New Roman" pitchFamily="18" charset="0"/>
                <a:sym typeface="Wingdings" pitchFamily="2" charset="2"/>
              </a:rPr>
              <a:t>live</a:t>
            </a:r>
            <a:endParaRPr lang="el-GR" sz="2400" dirty="0">
              <a:solidFill>
                <a:srgbClr val="FFFF00"/>
              </a:solidFill>
              <a:latin typeface="Palatino Linotype" pitchFamily="18" charset="0"/>
              <a:cs typeface="Times New Roman" pitchFamily="18" charset="0"/>
            </a:endParaRPr>
          </a:p>
          <a:p>
            <a:pPr>
              <a:defRPr/>
            </a:pPr>
            <a:r>
              <a:rPr lang="en-US" sz="2400" dirty="0" err="1" smtClean="0">
                <a:solidFill>
                  <a:srgbClr val="FFFF00"/>
                </a:solidFill>
                <a:latin typeface="Palatino Linotype" pitchFamily="18" charset="0"/>
                <a:cs typeface="Times New Roman" pitchFamily="18" charset="0"/>
              </a:rPr>
              <a:t>δεῖ</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it is necessary </a:t>
            </a:r>
          </a:p>
          <a:p>
            <a:pPr>
              <a:defRPr/>
            </a:pPr>
            <a:r>
              <a:rPr lang="el-GR" sz="2400" dirty="0">
                <a:solidFill>
                  <a:srgbClr val="FFFF00"/>
                </a:solidFill>
                <a:latin typeface="Palatino Linotype" pitchFamily="18" charset="0"/>
                <a:cs typeface="Times New Roman" pitchFamily="18" charset="0"/>
              </a:rPr>
              <a:t>δέδοικα</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δέδια </a:t>
            </a:r>
            <a:r>
              <a:rPr lang="en-US" sz="2400" dirty="0" smtClean="0">
                <a:solidFill>
                  <a:schemeClr val="bg1"/>
                </a:solidFill>
                <a:latin typeface="Times New Roman" pitchFamily="18" charset="0"/>
                <a:cs typeface="Times New Roman" pitchFamily="18" charset="0"/>
              </a:rPr>
              <a:t>fear</a:t>
            </a:r>
          </a:p>
          <a:p>
            <a:pPr>
              <a:defRPr/>
            </a:pPr>
            <a:r>
              <a:rPr lang="en-US" sz="2400" dirty="0" err="1" smtClean="0">
                <a:solidFill>
                  <a:srgbClr val="FFFF00"/>
                </a:solidFill>
                <a:latin typeface="Palatino Linotype" pitchFamily="18" charset="0"/>
                <a:cs typeface="Times New Roman" pitchFamily="18" charset="0"/>
              </a:rPr>
              <a:t>δι</a:t>
            </a:r>
            <a:r>
              <a:rPr lang="en-US" sz="2400" dirty="0" smtClean="0">
                <a:solidFill>
                  <a:srgbClr val="FFFF00"/>
                </a:solidFill>
                <a:latin typeface="Palatino Linotype" pitchFamily="18" charset="0"/>
                <a:cs typeface="Times New Roman" pitchFamily="18" charset="0"/>
              </a:rPr>
              <a:t>αφέρει </a:t>
            </a:r>
            <a:r>
              <a:rPr lang="en-US" sz="2400" dirty="0">
                <a:solidFill>
                  <a:schemeClr val="bg1"/>
                </a:solidFill>
                <a:latin typeface="Times New Roman" pitchFamily="18" charset="0"/>
                <a:cs typeface="Times New Roman" pitchFamily="18" charset="0"/>
              </a:rPr>
              <a:t>it makes a difference </a:t>
            </a:r>
          </a:p>
          <a:p>
            <a:pPr>
              <a:defRPr/>
            </a:pPr>
            <a:r>
              <a:rPr lang="en-US" sz="2400" dirty="0" err="1">
                <a:solidFill>
                  <a:srgbClr val="FFFF00"/>
                </a:solidFill>
                <a:latin typeface="Palatino Linotype" pitchFamily="18" charset="0"/>
                <a:cs typeface="Times New Roman" pitchFamily="18" charset="0"/>
              </a:rPr>
              <a:t>δοκεῖ</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it seems (best) to (+ </a:t>
            </a:r>
            <a:r>
              <a:rPr lang="en-US" sz="2400" i="1" dirty="0">
                <a:solidFill>
                  <a:schemeClr val="bg1"/>
                </a:solidFill>
                <a:latin typeface="Times New Roman" pitchFamily="18" charset="0"/>
                <a:cs typeface="Times New Roman" pitchFamily="18" charset="0"/>
              </a:rPr>
              <a:t>dat</a:t>
            </a:r>
            <a:r>
              <a:rPr lang="en-US" sz="2400" dirty="0">
                <a:solidFill>
                  <a:schemeClr val="bg1"/>
                </a:solidFill>
                <a:latin typeface="Times New Roman" pitchFamily="18" charset="0"/>
                <a:cs typeface="Times New Roman" pitchFamily="18" charset="0"/>
              </a:rPr>
              <a:t>.)</a:t>
            </a:r>
          </a:p>
          <a:p>
            <a:pPr>
              <a:defRPr/>
            </a:pPr>
            <a:r>
              <a:rPr lang="el-GR" sz="2400" dirty="0">
                <a:solidFill>
                  <a:srgbClr val="FFFF00"/>
                </a:solidFill>
                <a:latin typeface="Palatino Linotype" pitchFamily="18" charset="0"/>
                <a:cs typeface="Times New Roman" pitchFamily="18" charset="0"/>
              </a:rPr>
              <a:t>εἰμί</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ἔσομαι </a:t>
            </a:r>
            <a:r>
              <a:rPr lang="en-US" sz="2400" dirty="0" smtClean="0">
                <a:solidFill>
                  <a:schemeClr val="bg1"/>
                </a:solidFill>
                <a:latin typeface="Times New Roman" pitchFamily="18" charset="0"/>
                <a:cs typeface="Times New Roman" pitchFamily="18" charset="0"/>
              </a:rPr>
              <a:t>be, exist </a:t>
            </a:r>
            <a:endParaRPr lang="el-GR" sz="2400" dirty="0" smtClean="0">
              <a:solidFill>
                <a:schemeClr val="bg1"/>
              </a:solidFill>
              <a:latin typeface="Times New Roman"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πάρειμ</a:t>
            </a:r>
            <a:r>
              <a:rPr lang="el-GR" sz="2000" dirty="0">
                <a:solidFill>
                  <a:srgbClr val="FFFF00"/>
                </a:solidFill>
                <a:latin typeface="Palatino Linotype" pitchFamily="18" charset="0"/>
                <a:cs typeface="Times New Roman" pitchFamily="18" charset="0"/>
              </a:rPr>
              <a:t>ι</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be present </a:t>
            </a:r>
            <a:endParaRPr lang="en-US" sz="20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ἔοικα </a:t>
            </a:r>
            <a:r>
              <a:rPr lang="en-US" sz="2400" dirty="0">
                <a:solidFill>
                  <a:schemeClr val="bg1"/>
                </a:solidFill>
                <a:latin typeface="Times New Roman" pitchFamily="18" charset="0"/>
                <a:cs typeface="Times New Roman" pitchFamily="18" charset="0"/>
              </a:rPr>
              <a:t>resemble, seem </a:t>
            </a:r>
            <a:endParaRPr lang="en-US" sz="2400" dirty="0" smtClean="0">
              <a:solidFill>
                <a:schemeClr val="bg1"/>
              </a:solidFill>
              <a:latin typeface="Times New Roman" pitchFamily="18" charset="0"/>
              <a:cs typeface="Times New Roman" pitchFamily="18" charset="0"/>
            </a:endParaRPr>
          </a:p>
          <a:p>
            <a:pPr>
              <a:defRPr/>
            </a:pPr>
            <a:r>
              <a:rPr lang="el-GR" sz="2400" dirty="0">
                <a:solidFill>
                  <a:schemeClr val="bg1"/>
                </a:solidFill>
                <a:latin typeface="Times New Roman" pitchFamily="18" charset="0"/>
                <a:cs typeface="Times New Roman" pitchFamily="18" charset="0"/>
              </a:rPr>
              <a:t>-----</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ἐρήσομαι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ἠρόμην </a:t>
            </a:r>
            <a:r>
              <a:rPr lang="en-US" sz="2400" dirty="0">
                <a:solidFill>
                  <a:schemeClr val="bg1"/>
                </a:solidFill>
                <a:latin typeface="Times New Roman" pitchFamily="18" charset="0"/>
                <a:cs typeface="Times New Roman" pitchFamily="18" charset="0"/>
                <a:sym typeface="Wingdings" pitchFamily="2" charset="2"/>
              </a:rPr>
              <a:t>ask </a:t>
            </a: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30798970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(defective</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ἥκω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ἥξω </a:t>
            </a:r>
          </a:p>
          <a:p>
            <a:pPr>
              <a:defRPr/>
            </a:pPr>
            <a:r>
              <a:rPr lang="en-US" sz="2400" dirty="0" err="1" smtClean="0">
                <a:solidFill>
                  <a:srgbClr val="FFFF00"/>
                </a:solidFill>
                <a:latin typeface="Palatino Linotype" pitchFamily="18" charset="0"/>
              </a:rPr>
              <a:t>κεῖμ</a:t>
            </a:r>
            <a:r>
              <a:rPr lang="en-US" sz="2400" dirty="0" smtClean="0">
                <a:solidFill>
                  <a:srgbClr val="FFFF00"/>
                </a:solidFill>
                <a:latin typeface="Palatino Linotype" pitchFamily="18" charset="0"/>
              </a:rPr>
              <a:t>αι </a:t>
            </a:r>
            <a:r>
              <a:rPr lang="en-US" sz="2400" dirty="0">
                <a:solidFill>
                  <a:schemeClr val="bg1"/>
                </a:solidFill>
                <a:latin typeface="Times New Roman" pitchFamily="18" charset="0"/>
                <a:cs typeface="Times New Roman" pitchFamily="18" charset="0"/>
              </a:rPr>
              <a:t>lie (= </a:t>
            </a:r>
            <a:r>
              <a:rPr lang="en-US" sz="2400" i="1" dirty="0">
                <a:solidFill>
                  <a:schemeClr val="bg1"/>
                </a:solidFill>
                <a:latin typeface="Times New Roman" pitchFamily="18" charset="0"/>
                <a:cs typeface="Times New Roman" pitchFamily="18" charset="0"/>
              </a:rPr>
              <a:t>perf. pass. of </a:t>
            </a:r>
            <a:r>
              <a:rPr lang="el-GR" sz="2400" dirty="0">
                <a:solidFill>
                  <a:srgbClr val="FFFF00"/>
                </a:solidFill>
                <a:latin typeface="Palatino Linotype" pitchFamily="18" charset="0"/>
              </a:rPr>
              <a:t>τίθημι</a:t>
            </a:r>
            <a:r>
              <a:rPr lang="en-US" sz="2400" dirty="0">
                <a:solidFill>
                  <a:schemeClr val="bg1"/>
                </a:solidFill>
                <a:latin typeface="Times New Roman" pitchFamily="18" charset="0"/>
                <a:cs typeface="Times New Roman" pitchFamily="18" charset="0"/>
              </a:rPr>
              <a:t>)</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rPr>
              <a:t>οἶδα </a:t>
            </a:r>
            <a:r>
              <a:rPr lang="en-US" sz="2400" dirty="0">
                <a:solidFill>
                  <a:schemeClr val="bg1"/>
                </a:solidFill>
                <a:latin typeface="Times New Roman" pitchFamily="18" charset="0"/>
                <a:cs typeface="Times New Roman" pitchFamily="18" charset="0"/>
              </a:rPr>
              <a:t>know </a:t>
            </a:r>
            <a:endParaRPr lang="el-GR" sz="2400" dirty="0">
              <a:solidFill>
                <a:schemeClr val="bg1"/>
              </a:solidFill>
              <a:latin typeface="Times New Roman" pitchFamily="18" charset="0"/>
              <a:cs typeface="Times New Roman" pitchFamily="18" charset="0"/>
            </a:endParaRPr>
          </a:p>
          <a:p>
            <a:pPr>
              <a:defRPr/>
            </a:pPr>
            <a:r>
              <a:rPr lang="en-US" sz="2400" dirty="0" err="1" smtClean="0">
                <a:solidFill>
                  <a:srgbClr val="FFFF00"/>
                </a:solidFill>
                <a:latin typeface="Palatino Linotype" pitchFamily="18" charset="0"/>
                <a:cs typeface="Times New Roman" pitchFamily="18" charset="0"/>
              </a:rPr>
              <a:t>οἴομ</a:t>
            </a:r>
            <a:r>
              <a:rPr lang="en-US" sz="2400" dirty="0" smtClean="0">
                <a:solidFill>
                  <a:srgbClr val="FFFF00"/>
                </a:solidFill>
                <a:latin typeface="Palatino Linotype" pitchFamily="18" charset="0"/>
                <a:cs typeface="Times New Roman" pitchFamily="18" charset="0"/>
              </a:rPr>
              <a:t>αι</a:t>
            </a:r>
            <a:r>
              <a:rPr lang="en-US" sz="2400" dirty="0">
                <a:solidFill>
                  <a:srgbClr val="FFFF00"/>
                </a:solidFill>
                <a:latin typeface="Palatino Linotype" pitchFamily="18" charset="0"/>
                <a:cs typeface="Times New Roman" pitchFamily="18" charset="0"/>
              </a:rPr>
              <a:t>, οἶμαι </a:t>
            </a:r>
            <a:r>
              <a:rPr lang="en-US" sz="2400" i="1" dirty="0">
                <a:solidFill>
                  <a:schemeClr val="bg1"/>
                </a:solidFill>
                <a:latin typeface="Times New Roman" pitchFamily="18" charset="0"/>
                <a:cs typeface="Times New Roman" pitchFamily="18" charset="0"/>
              </a:rPr>
              <a:t>parenthetical</a:t>
            </a:r>
            <a:r>
              <a:rPr lang="en-US" sz="2400" dirty="0">
                <a:solidFill>
                  <a:schemeClr val="bg1"/>
                </a:solidFill>
                <a:latin typeface="Times New Roman" pitchFamily="18" charset="0"/>
                <a:cs typeface="Times New Roman" pitchFamily="18" charset="0"/>
              </a:rPr>
              <a:t> “I think” </a:t>
            </a:r>
            <a:endParaRPr lang="en-US" sz="2400" dirty="0" smtClean="0">
              <a:solidFill>
                <a:schemeClr val="bg1"/>
              </a:solidFill>
              <a:latin typeface="Times New Roman" pitchFamily="18" charset="0"/>
              <a:cs typeface="Times New Roman" pitchFamily="18" charset="0"/>
            </a:endParaRPr>
          </a:p>
          <a:p>
            <a:pPr>
              <a:defRPr/>
            </a:pPr>
            <a:r>
              <a:rPr lang="en-US" sz="2400" dirty="0" smtClean="0">
                <a:solidFill>
                  <a:srgbClr val="FFFF00"/>
                </a:solidFill>
                <a:latin typeface="Palatino Linotype" pitchFamily="18" charset="0"/>
                <a:cs typeface="Times New Roman" pitchFamily="18" charset="0"/>
              </a:rPr>
              <a:t>π</a:t>
            </a:r>
            <a:r>
              <a:rPr lang="en-US" sz="2400" dirty="0" err="1" smtClean="0">
                <a:solidFill>
                  <a:srgbClr val="FFFF00"/>
                </a:solidFill>
                <a:latin typeface="Palatino Linotype" pitchFamily="18" charset="0"/>
                <a:cs typeface="Times New Roman" pitchFamily="18" charset="0"/>
              </a:rPr>
              <a:t>άρεστι</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it depends on (+ </a:t>
            </a:r>
            <a:r>
              <a:rPr lang="en-US" sz="2400" i="1" dirty="0">
                <a:solidFill>
                  <a:schemeClr val="bg1"/>
                </a:solidFill>
                <a:latin typeface="Times New Roman" pitchFamily="18" charset="0"/>
                <a:cs typeface="Times New Roman" pitchFamily="18" charset="0"/>
              </a:rPr>
              <a:t>dat</a:t>
            </a:r>
            <a:r>
              <a:rPr lang="en-US" sz="2400" dirty="0">
                <a:solidFill>
                  <a:schemeClr val="bg1"/>
                </a:solidFill>
                <a:latin typeface="Times New Roman" pitchFamily="18" charset="0"/>
                <a:cs typeface="Times New Roman" pitchFamily="18" charset="0"/>
              </a:rPr>
              <a:t>.)</a:t>
            </a:r>
          </a:p>
          <a:p>
            <a:pPr>
              <a:defRPr/>
            </a:pPr>
            <a:r>
              <a:rPr lang="en-US" sz="2400" dirty="0" err="1">
                <a:solidFill>
                  <a:srgbClr val="FFFF00"/>
                </a:solidFill>
                <a:latin typeface="Palatino Linotype" pitchFamily="18" charset="0"/>
                <a:cs typeface="Times New Roman" pitchFamily="18" charset="0"/>
              </a:rPr>
              <a:t>συμφέρει</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it is useful </a:t>
            </a:r>
          </a:p>
          <a:p>
            <a:pPr>
              <a:defRPr/>
            </a:pPr>
            <a:r>
              <a:rPr lang="en-US" sz="2400" dirty="0" err="1">
                <a:solidFill>
                  <a:srgbClr val="FFFF00"/>
                </a:solidFill>
                <a:latin typeface="Palatino Linotype" pitchFamily="18" charset="0"/>
                <a:cs typeface="Times New Roman" pitchFamily="18" charset="0"/>
              </a:rPr>
              <a:t>χρή</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it is necessary </a:t>
            </a:r>
          </a:p>
          <a:p>
            <a:pPr>
              <a:defRPr/>
            </a:pPr>
            <a:endParaRPr lang="en-US" sz="2400" dirty="0">
              <a:solidFill>
                <a:srgbClr val="FFFF00"/>
              </a:solidFill>
              <a:latin typeface="Palatino Linotype" pitchFamily="18" charset="0"/>
            </a:endParaRPr>
          </a:p>
        </p:txBody>
      </p:sp>
    </p:spTree>
    <p:extLst>
      <p:ext uri="{BB962C8B-B14F-4D97-AF65-F5344CB8AC3E}">
        <p14:creationId xmlns:p14="http://schemas.microsoft.com/office/powerpoint/2010/main" val="27117854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a:t>
            </a:r>
            <a:r>
              <a:rPr lang="en-US" sz="2400" b="1"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(defective</a:t>
            </a:r>
            <a:r>
              <a:rPr lang="el-GR" sz="2400" dirty="0" smtClean="0">
                <a:solidFill>
                  <a:schemeClr val="bg1"/>
                </a:solidFill>
                <a:latin typeface="Times New Roman" pitchFamily="18" charset="0"/>
                <a:cs typeface="Times New Roman" pitchFamily="18" charset="0"/>
              </a:rPr>
              <a:t>) </a:t>
            </a:r>
            <a:endParaRPr lang="el-GR" sz="20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ἀσπάζομαι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ἠσπασάμην </a:t>
            </a:r>
            <a:r>
              <a:rPr lang="en-US" sz="2400" dirty="0">
                <a:solidFill>
                  <a:schemeClr val="bg1"/>
                </a:solidFill>
                <a:latin typeface="Times New Roman" pitchFamily="18" charset="0"/>
                <a:cs typeface="Times New Roman" pitchFamily="18" charset="0"/>
              </a:rPr>
              <a:t>greet </a:t>
            </a:r>
          </a:p>
          <a:p>
            <a:pPr>
              <a:defRPr/>
            </a:pPr>
            <a:r>
              <a:rPr lang="el-GR" sz="2400" dirty="0" smtClean="0">
                <a:solidFill>
                  <a:srgbClr val="FFFF00"/>
                </a:solidFill>
                <a:latin typeface="Palatino Linotype" pitchFamily="18" charset="0"/>
                <a:cs typeface="Times New Roman" pitchFamily="18" charset="0"/>
              </a:rPr>
              <a:t>εἰμί</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ἔσομαι </a:t>
            </a:r>
            <a:r>
              <a:rPr lang="en-US" sz="2400" dirty="0">
                <a:solidFill>
                  <a:schemeClr val="bg1"/>
                </a:solidFill>
                <a:latin typeface="Times New Roman" pitchFamily="18" charset="0"/>
                <a:cs typeface="Times New Roman" pitchFamily="18" charset="0"/>
              </a:rPr>
              <a:t>be, exist </a:t>
            </a:r>
          </a:p>
          <a:p>
            <a:pPr>
              <a:defRPr/>
            </a:pPr>
            <a:r>
              <a:rPr lang="el-GR" sz="2400" dirty="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ἐρήσομαι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ἠρόμην </a:t>
            </a:r>
            <a:r>
              <a:rPr lang="en-US" sz="2400" dirty="0">
                <a:solidFill>
                  <a:schemeClr val="bg1"/>
                </a:solidFill>
                <a:latin typeface="Times New Roman" pitchFamily="18" charset="0"/>
                <a:cs typeface="Times New Roman" pitchFamily="18" charset="0"/>
                <a:sym typeface="Wingdings" pitchFamily="2" charset="2"/>
              </a:rPr>
              <a:t>ask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κάθημαι </a:t>
            </a:r>
            <a:r>
              <a:rPr lang="en-US" sz="2400" dirty="0">
                <a:solidFill>
                  <a:schemeClr val="bg1"/>
                </a:solidFill>
                <a:latin typeface="Times New Roman" pitchFamily="18" charset="0"/>
                <a:cs typeface="Times New Roman" pitchFamily="18" charset="0"/>
              </a:rPr>
              <a:t>sit </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λογίζομαι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a:solidFill>
                  <a:schemeClr val="bg1"/>
                </a:solidFill>
                <a:latin typeface="Times New Roman" pitchFamily="18" charset="0"/>
                <a:cs typeface="Times New Roman" pitchFamily="18" charset="0"/>
              </a:rPr>
              <a:t>-----</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ἐλογισάμην </a:t>
            </a:r>
            <a:r>
              <a:rPr lang="en-US" sz="2400" dirty="0">
                <a:solidFill>
                  <a:schemeClr val="bg1"/>
                </a:solidFill>
                <a:latin typeface="Times New Roman" pitchFamily="18" charset="0"/>
                <a:cs typeface="Times New Roman" pitchFamily="18" charset="0"/>
              </a:rPr>
              <a:t>calculate </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rPr>
              <a:t>οἶδα </a:t>
            </a:r>
            <a:r>
              <a:rPr lang="en-US" sz="2400" dirty="0" smtClean="0">
                <a:solidFill>
                  <a:schemeClr val="bg1"/>
                </a:solidFill>
                <a:latin typeface="Times New Roman" pitchFamily="18" charset="0"/>
                <a:cs typeface="Times New Roman" pitchFamily="18" charset="0"/>
              </a:rPr>
              <a:t>know </a:t>
            </a:r>
            <a:endParaRPr lang="el-GR"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rPr>
              <a:t>ὀφείλω </a:t>
            </a:r>
            <a:r>
              <a:rPr lang="en-US" sz="2400" dirty="0" smtClean="0">
                <a:solidFill>
                  <a:schemeClr val="bg1"/>
                </a:solidFill>
                <a:latin typeface="Times New Roman" pitchFamily="18" charset="0"/>
                <a:cs typeface="Times New Roman" pitchFamily="18" charset="0"/>
              </a:rPr>
              <a:t>owe </a:t>
            </a:r>
            <a:endParaRPr lang="en-US" sz="2400" dirty="0">
              <a:solidFill>
                <a:srgbClr val="FFFF00"/>
              </a:solidFill>
              <a:latin typeface="Palatino Linotype" pitchFamily="18" charset="0"/>
            </a:endParaRPr>
          </a:p>
          <a:p>
            <a:pPr>
              <a:defRPr/>
            </a:pPr>
            <a:endParaRPr lang="en-US" sz="2400" dirty="0">
              <a:solidFill>
                <a:schemeClr val="bg1"/>
              </a:solidFill>
              <a:latin typeface="Times New Roman" pitchFamily="18" charset="0"/>
              <a:cs typeface="Times New Roman" pitchFamily="18" charset="0"/>
            </a:endParaRPr>
          </a:p>
          <a:p>
            <a:pPr>
              <a:defRPr/>
            </a:pPr>
            <a:endParaRPr lang="el-GR"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506261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l-GR" sz="2400" dirty="0">
                <a:solidFill>
                  <a:srgbClr val="FFFF00"/>
                </a:solidFill>
                <a:latin typeface="Palatino Linotype" pitchFamily="18" charset="0"/>
                <a:cs typeface="Times New Roman" pitchFamily="18" charset="0"/>
              </a:rPr>
              <a:t>υ</a:t>
            </a:r>
            <a:r>
              <a:rPr lang="el-GR" sz="2400" dirty="0">
                <a:solidFill>
                  <a:schemeClr val="bg1"/>
                </a:solidFill>
                <a:latin typeface="Times New Roman" pitchFamily="18" charset="0"/>
                <a:cs typeface="Times New Roman" pitchFamily="18" charset="0"/>
              </a:rPr>
              <a:t>) </a:t>
            </a:r>
          </a:p>
          <a:p>
            <a:pPr>
              <a:defRPr/>
            </a:pPr>
            <a:r>
              <a:rPr lang="el-GR" sz="2400" dirty="0" smtClean="0">
                <a:solidFill>
                  <a:srgbClr val="FFFF00"/>
                </a:solidFill>
                <a:latin typeface="Palatino Linotype" pitchFamily="18" charset="0"/>
                <a:cs typeface="Times New Roman" pitchFamily="18" charset="0"/>
              </a:rPr>
              <a:t>ἀκούω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ἀκούσω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ἤκουσα</a:t>
            </a:r>
            <a:r>
              <a:rPr lang="en-US" sz="2400" dirty="0"/>
              <a:t> </a:t>
            </a:r>
            <a:r>
              <a:rPr lang="en-US" sz="2400" dirty="0">
                <a:solidFill>
                  <a:schemeClr val="bg1"/>
                </a:solidFill>
                <a:latin typeface="Times New Roman" pitchFamily="18" charset="0"/>
                <a:cs typeface="Times New Roman" pitchFamily="18" charset="0"/>
              </a:rPr>
              <a:t>hear</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θεραπεύω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θ</a:t>
            </a:r>
            <a:r>
              <a:rPr lang="el-GR" sz="2400" dirty="0">
                <a:solidFill>
                  <a:srgbClr val="FFFF00"/>
                </a:solidFill>
                <a:latin typeface="Palatino Linotype" pitchFamily="18" charset="0"/>
                <a:cs typeface="Times New Roman" pitchFamily="18" charset="0"/>
              </a:rPr>
              <a:t>εραπε</a:t>
            </a:r>
            <a:r>
              <a:rPr lang="el-GR" sz="2400" dirty="0" smtClean="0">
                <a:solidFill>
                  <a:srgbClr val="FFFF00"/>
                </a:solidFill>
                <a:latin typeface="Palatino Linotype" pitchFamily="18" charset="0"/>
                <a:cs typeface="Times New Roman" pitchFamily="18" charset="0"/>
              </a:rPr>
              <a:t>ύσω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ἐθεράπευσα </a:t>
            </a:r>
            <a:r>
              <a:rPr lang="en-US" sz="2400" dirty="0" smtClean="0">
                <a:solidFill>
                  <a:schemeClr val="bg1"/>
                </a:solidFill>
                <a:latin typeface="Times New Roman" pitchFamily="18" charset="0"/>
                <a:cs typeface="Times New Roman" pitchFamily="18" charset="0"/>
              </a:rPr>
              <a:t>heal</a:t>
            </a:r>
            <a:r>
              <a:rPr lang="en-US" sz="2400" dirty="0">
                <a:solidFill>
                  <a:schemeClr val="bg1"/>
                </a:solidFill>
                <a:latin typeface="Times New Roman" pitchFamily="18" charset="0"/>
                <a:cs typeface="Times New Roman" pitchFamily="18" charset="0"/>
              </a:rPr>
              <a:t>, serve </a:t>
            </a:r>
            <a:endParaRPr lang="en-US"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κλαίω</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κλαύσω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ἔκλαυσα </a:t>
            </a:r>
            <a:r>
              <a:rPr lang="en-US" sz="2400" dirty="0">
                <a:solidFill>
                  <a:schemeClr val="bg1"/>
                </a:solidFill>
                <a:latin typeface="Times New Roman" pitchFamily="18" charset="0"/>
                <a:cs typeface="Times New Roman" pitchFamily="18" charset="0"/>
              </a:rPr>
              <a:t>cry </a:t>
            </a:r>
            <a:r>
              <a:rPr lang="en-US" sz="2400" dirty="0" smtClean="0">
                <a:solidFill>
                  <a:schemeClr val="bg1"/>
                </a:solidFill>
                <a:latin typeface="Times New Roman" pitchFamily="18" charset="0"/>
                <a:cs typeface="Times New Roman" pitchFamily="18" charset="0"/>
              </a:rPr>
              <a:t>out</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λύω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λύσω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ἔλυσα </a:t>
            </a:r>
            <a:r>
              <a:rPr lang="en-US" sz="2400" dirty="0">
                <a:solidFill>
                  <a:schemeClr val="bg1"/>
                </a:solidFill>
                <a:latin typeface="Times New Roman" pitchFamily="18" charset="0"/>
                <a:cs typeface="Times New Roman" pitchFamily="18" charset="0"/>
              </a:rPr>
              <a:t>loosen, destroy </a:t>
            </a:r>
            <a:endParaRPr lang="el-GR" sz="2400" dirty="0">
              <a:solidFill>
                <a:schemeClr val="bg1"/>
              </a:solidFill>
              <a:latin typeface="Times New Roman"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ἀπολύω</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release </a:t>
            </a:r>
            <a:endParaRPr lang="el-GR" sz="2000" dirty="0" smtClean="0">
              <a:solidFill>
                <a:schemeClr val="bg1"/>
              </a:solidFill>
              <a:latin typeface="Times New Roman" pitchFamily="18" charset="0"/>
              <a:cs typeface="Times New Roman" pitchFamily="18" charset="0"/>
            </a:endParaRPr>
          </a:p>
          <a:p>
            <a:pPr>
              <a:defRPr/>
            </a:pPr>
            <a:r>
              <a:rPr lang="en-US" sz="2400" dirty="0" smtClean="0">
                <a:solidFill>
                  <a:srgbClr val="FFFF00"/>
                </a:solidFill>
                <a:latin typeface="Palatino Linotype" pitchFamily="18" charset="0"/>
                <a:cs typeface="Times New Roman" pitchFamily="18" charset="0"/>
              </a:rPr>
              <a:t>π</a:t>
            </a:r>
            <a:r>
              <a:rPr lang="en-US" sz="2400" dirty="0" err="1" smtClean="0">
                <a:solidFill>
                  <a:srgbClr val="FFFF00"/>
                </a:solidFill>
                <a:latin typeface="Palatino Linotype" pitchFamily="18" charset="0"/>
                <a:cs typeface="Times New Roman" pitchFamily="18" charset="0"/>
              </a:rPr>
              <a:t>ερισσεύω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Palatino Linotype" pitchFamily="18" charset="0"/>
                <a:cs typeface="Times New Roman" pitchFamily="18" charset="0"/>
              </a:rPr>
              <a:t>π</a:t>
            </a:r>
            <a:r>
              <a:rPr lang="en-US" sz="2400" dirty="0" err="1" smtClean="0">
                <a:solidFill>
                  <a:srgbClr val="FFFF00"/>
                </a:solidFill>
                <a:latin typeface="Palatino Linotype" pitchFamily="18" charset="0"/>
                <a:cs typeface="Times New Roman" pitchFamily="18" charset="0"/>
              </a:rPr>
              <a:t>ερισσεύ</a:t>
            </a:r>
            <a:r>
              <a:rPr lang="el-GR" sz="2400" dirty="0" smtClean="0">
                <a:solidFill>
                  <a:srgbClr val="FFFF00"/>
                </a:solidFill>
                <a:latin typeface="Palatino Linotype" pitchFamily="18" charset="0"/>
                <a:cs typeface="Times New Roman" pitchFamily="18" charset="0"/>
              </a:rPr>
              <a:t>σ</a:t>
            </a:r>
            <a:r>
              <a:rPr lang="en-US" sz="2400" dirty="0" smtClean="0">
                <a:solidFill>
                  <a:srgbClr val="FFFF00"/>
                </a:solidFill>
                <a:latin typeface="Palatino Linotype" pitchFamily="18" charset="0"/>
                <a:cs typeface="Times New Roman" pitchFamily="18" charset="0"/>
              </a:rPr>
              <a:t>ω</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ἐπ</a:t>
            </a:r>
            <a:r>
              <a:rPr lang="en-US" sz="2400" dirty="0" err="1" smtClean="0">
                <a:solidFill>
                  <a:srgbClr val="FFFF00"/>
                </a:solidFill>
                <a:latin typeface="Palatino Linotype" pitchFamily="18" charset="0"/>
                <a:cs typeface="Times New Roman" pitchFamily="18" charset="0"/>
              </a:rPr>
              <a:t>ερ</a:t>
            </a:r>
            <a:r>
              <a:rPr lang="el-GR" sz="2400" dirty="0">
                <a:solidFill>
                  <a:srgbClr val="FFFF00"/>
                </a:solidFill>
                <a:latin typeface="Palatino Linotype" pitchFamily="18" charset="0"/>
                <a:cs typeface="Times New Roman" pitchFamily="18" charset="0"/>
              </a:rPr>
              <a:t>ί</a:t>
            </a:r>
            <a:r>
              <a:rPr lang="en-US" sz="2400" dirty="0" err="1" smtClean="0">
                <a:solidFill>
                  <a:srgbClr val="FFFF00"/>
                </a:solidFill>
                <a:latin typeface="Palatino Linotype" pitchFamily="18" charset="0"/>
                <a:cs typeface="Times New Roman" pitchFamily="18" charset="0"/>
              </a:rPr>
              <a:t>σσε</a:t>
            </a:r>
            <a:r>
              <a:rPr lang="el-GR" sz="2400" dirty="0" smtClean="0">
                <a:solidFill>
                  <a:srgbClr val="FFFF00"/>
                </a:solidFill>
                <a:latin typeface="Palatino Linotype" pitchFamily="18" charset="0"/>
                <a:cs typeface="Times New Roman" pitchFamily="18" charset="0"/>
              </a:rPr>
              <a:t>υσα</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be </a:t>
            </a:r>
            <a:r>
              <a:rPr lang="en-US" sz="2400" dirty="0">
                <a:solidFill>
                  <a:schemeClr val="bg1"/>
                </a:solidFill>
                <a:latin typeface="Times New Roman" pitchFamily="18" charset="0"/>
                <a:cs typeface="Times New Roman" pitchFamily="18" charset="0"/>
              </a:rPr>
              <a:t>left over, increase, exceed </a:t>
            </a:r>
          </a:p>
          <a:p>
            <a:pPr>
              <a:defRPr/>
            </a:pPr>
            <a:r>
              <a:rPr lang="el-GR" sz="2400" dirty="0" smtClean="0">
                <a:solidFill>
                  <a:srgbClr val="FFFF00"/>
                </a:solidFill>
                <a:latin typeface="Palatino Linotype" pitchFamily="18" charset="0"/>
                <a:cs typeface="Times New Roman" pitchFamily="18" charset="0"/>
              </a:rPr>
              <a:t>πιστεύω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πιστεύω</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ἐπίστευσα </a:t>
            </a:r>
            <a:r>
              <a:rPr lang="en-US" sz="2400" dirty="0">
                <a:solidFill>
                  <a:schemeClr val="bg1"/>
                </a:solidFill>
                <a:latin typeface="Times New Roman" pitchFamily="18" charset="0"/>
                <a:cs typeface="Times New Roman" pitchFamily="18" charset="0"/>
              </a:rPr>
              <a:t>trust, rely on, believe in </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770267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ε</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ἀδικέω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ἀδικήσω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ἠδίκησα </a:t>
            </a:r>
            <a:r>
              <a:rPr lang="en-US" sz="2400" dirty="0">
                <a:solidFill>
                  <a:schemeClr val="bg1"/>
                </a:solidFill>
                <a:latin typeface="Times New Roman" pitchFamily="18" charset="0"/>
                <a:cs typeface="Times New Roman" pitchFamily="18" charset="0"/>
              </a:rPr>
              <a:t>commit injustice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αἰτέω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αἰτήσω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ᾔτησα </a:t>
            </a:r>
            <a:r>
              <a:rPr lang="en-US" sz="2400" dirty="0">
                <a:solidFill>
                  <a:schemeClr val="bg1"/>
                </a:solidFill>
                <a:latin typeface="Times New Roman" pitchFamily="18" charset="0"/>
                <a:cs typeface="Times New Roman" pitchFamily="18" charset="0"/>
              </a:rPr>
              <a:t>beg, ask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βοηθέω</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βοηθήσω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ἐβοήθησα </a:t>
            </a:r>
            <a:r>
              <a:rPr lang="en-US" sz="2400" dirty="0">
                <a:solidFill>
                  <a:schemeClr val="bg1"/>
                </a:solidFill>
                <a:latin typeface="Times New Roman" pitchFamily="18" charset="0"/>
                <a:cs typeface="Times New Roman" pitchFamily="18" charset="0"/>
              </a:rPr>
              <a:t>help</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ἐθέλω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ἐθελήσω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ἐθέλησα </a:t>
            </a:r>
            <a:r>
              <a:rPr lang="en-US" sz="2400" dirty="0">
                <a:solidFill>
                  <a:schemeClr val="bg1"/>
                </a:solidFill>
                <a:latin typeface="Times New Roman" pitchFamily="18" charset="0"/>
                <a:cs typeface="Times New Roman" pitchFamily="18" charset="0"/>
              </a:rPr>
              <a:t>want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ζητέω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ζητήσω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ἐζήτησα</a:t>
            </a:r>
            <a:r>
              <a:rPr lang="en-US" sz="2400" dirty="0">
                <a:solidFill>
                  <a:schemeClr val="bg1"/>
                </a:solidFill>
                <a:latin typeface="Times New Roman" pitchFamily="18" charset="0"/>
                <a:cs typeface="Times New Roman" pitchFamily="18" charset="0"/>
              </a:rPr>
              <a:t> seek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ἡγέομαι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ἡγήσομαι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ἡγησάμην </a:t>
            </a:r>
            <a:r>
              <a:rPr lang="en-US" sz="2400" dirty="0">
                <a:solidFill>
                  <a:schemeClr val="bg1"/>
                </a:solidFill>
                <a:latin typeface="Times New Roman" pitchFamily="18" charset="0"/>
                <a:cs typeface="Times New Roman" pitchFamily="18" charset="0"/>
              </a:rPr>
              <a:t>lead, </a:t>
            </a:r>
            <a:r>
              <a:rPr lang="en-US" sz="2400" dirty="0" smtClean="0">
                <a:solidFill>
                  <a:schemeClr val="bg1"/>
                </a:solidFill>
                <a:latin typeface="Times New Roman" pitchFamily="18" charset="0"/>
                <a:cs typeface="Times New Roman" pitchFamily="18" charset="0"/>
              </a:rPr>
              <a:t>consider</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καλέω</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καλῶ</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ἐκάλησα </a:t>
            </a:r>
            <a:r>
              <a:rPr lang="en-US" sz="2400" dirty="0">
                <a:solidFill>
                  <a:schemeClr val="bg1"/>
                </a:solidFill>
                <a:latin typeface="Times New Roman" pitchFamily="18" charset="0"/>
                <a:cs typeface="Times New Roman" pitchFamily="18" charset="0"/>
                <a:sym typeface="Wingdings" pitchFamily="2" charset="2"/>
              </a:rPr>
              <a:t>call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κατηγορέω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κατηγορήσω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ἐκατηγόρησα</a:t>
            </a:r>
            <a:r>
              <a:rPr lang="en-US" sz="2400" dirty="0">
                <a:solidFill>
                  <a:schemeClr val="bg1"/>
                </a:solidFill>
                <a:latin typeface="Times New Roman" pitchFamily="18" charset="0"/>
                <a:cs typeface="Times New Roman" pitchFamily="18" charset="0"/>
              </a:rPr>
              <a:t> accuse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κινέω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κινήσω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ἐκίνησα</a:t>
            </a:r>
            <a:r>
              <a:rPr lang="en-US" sz="2400" dirty="0">
                <a:solidFill>
                  <a:schemeClr val="bg1"/>
                </a:solidFill>
                <a:latin typeface="Times New Roman" pitchFamily="18" charset="0"/>
                <a:cs typeface="Times New Roman" pitchFamily="18" charset="0"/>
              </a:rPr>
              <a:t> move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κρατέω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κρατήσω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ἐκράτησα </a:t>
            </a:r>
            <a:r>
              <a:rPr lang="en-US" sz="2400" dirty="0" smtClean="0">
                <a:solidFill>
                  <a:schemeClr val="bg1"/>
                </a:solidFill>
                <a:latin typeface="Times New Roman" pitchFamily="18" charset="0"/>
                <a:cs typeface="Times New Roman" pitchFamily="18" charset="0"/>
              </a:rPr>
              <a:t>rule </a:t>
            </a:r>
            <a:r>
              <a:rPr lang="en-US" sz="2400" dirty="0">
                <a:solidFill>
                  <a:schemeClr val="bg1"/>
                </a:solidFill>
                <a:latin typeface="Times New Roman" pitchFamily="18" charset="0"/>
                <a:cs typeface="Times New Roman" pitchFamily="18" charset="0"/>
              </a:rPr>
              <a:t>over </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672148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Autofit/>
          </a:bodyPr>
          <a:lstStyle/>
          <a:p>
            <a:pPr>
              <a:buNone/>
              <a:defRPr/>
            </a:pPr>
            <a:r>
              <a:rPr lang="en-US" sz="2800" b="1" dirty="0" smtClean="0">
                <a:solidFill>
                  <a:srgbClr val="FFFF00"/>
                </a:solidFill>
                <a:latin typeface="Times New Roman" pitchFamily="18" charset="0"/>
                <a:cs typeface="Times New Roman" pitchFamily="18" charset="0"/>
              </a:rPr>
              <a:t>Classical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ε</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λαλέω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λαλήσω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ἐλάλησα </a:t>
            </a:r>
            <a:r>
              <a:rPr lang="en-US" sz="2400" dirty="0" smtClean="0">
                <a:solidFill>
                  <a:schemeClr val="bg1"/>
                </a:solidFill>
                <a:latin typeface="Times New Roman" pitchFamily="18" charset="0"/>
                <a:cs typeface="Times New Roman" pitchFamily="18" charset="0"/>
              </a:rPr>
              <a:t>talk</a:t>
            </a:r>
            <a:r>
              <a:rPr lang="en-US" sz="2400" dirty="0">
                <a:solidFill>
                  <a:schemeClr val="bg1"/>
                </a:solidFill>
                <a:latin typeface="Times New Roman" pitchFamily="18" charset="0"/>
                <a:cs typeface="Times New Roman" pitchFamily="18" charset="0"/>
              </a:rPr>
              <a:t>, babble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μέλλω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μελλήσω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ἐμέλλησα </a:t>
            </a:r>
            <a:r>
              <a:rPr lang="en-US" sz="2400" dirty="0">
                <a:solidFill>
                  <a:schemeClr val="bg1"/>
                </a:solidFill>
                <a:latin typeface="Times New Roman" pitchFamily="18" charset="0"/>
                <a:cs typeface="Times New Roman" pitchFamily="18" charset="0"/>
              </a:rPr>
              <a:t>intend, be about </a:t>
            </a:r>
            <a:r>
              <a:rPr lang="en-US" sz="2400" dirty="0" smtClean="0">
                <a:solidFill>
                  <a:schemeClr val="bg1"/>
                </a:solidFill>
                <a:latin typeface="Times New Roman" pitchFamily="18" charset="0"/>
                <a:cs typeface="Times New Roman" pitchFamily="18" charset="0"/>
              </a:rPr>
              <a:t>to</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οἰκέω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οἰκήσω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ᾤκησα</a:t>
            </a:r>
            <a:r>
              <a:rPr lang="en-US" sz="2400" dirty="0">
                <a:solidFill>
                  <a:schemeClr val="bg1"/>
                </a:solidFill>
                <a:latin typeface="Times New Roman" pitchFamily="18" charset="0"/>
                <a:cs typeface="Times New Roman" pitchFamily="18" charset="0"/>
              </a:rPr>
              <a:t> dwell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ὁμολογέω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ὁμολήσω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ὡμολόγησα</a:t>
            </a:r>
            <a:r>
              <a:rPr lang="en-US" sz="2400" dirty="0">
                <a:solidFill>
                  <a:schemeClr val="bg1"/>
                </a:solidFill>
                <a:latin typeface="Times New Roman" pitchFamily="18" charset="0"/>
                <a:cs typeface="Times New Roman" pitchFamily="18" charset="0"/>
              </a:rPr>
              <a:t> agree</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πλέω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πλεύσομαι </a:t>
            </a:r>
            <a:r>
              <a:rPr lang="en-US" sz="2400" dirty="0">
                <a:solidFill>
                  <a:schemeClr val="bg1"/>
                </a:solidFill>
                <a:latin typeface="Times New Roman" pitchFamily="18" charset="0"/>
                <a:cs typeface="Times New Roman" pitchFamily="18" charset="0"/>
              </a:rPr>
              <a:t>and</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πλευσοῦμαι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ἔπλευσα</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sail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ποιέω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ποιήσω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ἐποίησα</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do, make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πολεμέω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πολεμήσω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ἐπολέμησα </a:t>
            </a:r>
            <a:r>
              <a:rPr lang="en-US" sz="2400" dirty="0">
                <a:solidFill>
                  <a:schemeClr val="bg1"/>
                </a:solidFill>
                <a:latin typeface="Times New Roman" pitchFamily="18" charset="0"/>
                <a:cs typeface="Times New Roman" pitchFamily="18" charset="0"/>
              </a:rPr>
              <a:t>make war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φοβέω</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φοβήσω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ἐφόβησα</a:t>
            </a:r>
            <a:r>
              <a:rPr lang="en-US" sz="2400" dirty="0">
                <a:solidFill>
                  <a:schemeClr val="bg1"/>
                </a:solidFill>
                <a:latin typeface="Times New Roman" pitchFamily="18" charset="0"/>
                <a:cs typeface="Times New Roman" pitchFamily="18" charset="0"/>
              </a:rPr>
              <a:t> frighten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φρονέω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φρονήσω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ἐφρόνησα </a:t>
            </a:r>
            <a:r>
              <a:rPr lang="en-US" sz="2400" dirty="0">
                <a:solidFill>
                  <a:schemeClr val="bg1"/>
                </a:solidFill>
                <a:latin typeface="Times New Roman" pitchFamily="18" charset="0"/>
                <a:cs typeface="Times New Roman" pitchFamily="18" charset="0"/>
              </a:rPr>
              <a:t>think </a:t>
            </a: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1141942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ε</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αἰτέω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αἰτήσω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ᾔτησα </a:t>
            </a:r>
            <a:r>
              <a:rPr lang="en-US" sz="2400" dirty="0">
                <a:solidFill>
                  <a:schemeClr val="bg1"/>
                </a:solidFill>
                <a:latin typeface="Times New Roman" pitchFamily="18" charset="0"/>
                <a:cs typeface="Times New Roman" pitchFamily="18" charset="0"/>
              </a:rPr>
              <a:t>beg, ask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ἀκολουθέω</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ἀκολουθήσω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ἠκολούθησα </a:t>
            </a:r>
            <a:r>
              <a:rPr lang="en-US" sz="2400" dirty="0" smtClean="0">
                <a:solidFill>
                  <a:schemeClr val="bg1"/>
                </a:solidFill>
                <a:latin typeface="Times New Roman" pitchFamily="18" charset="0"/>
                <a:cs typeface="Times New Roman" pitchFamily="18" charset="0"/>
              </a:rPr>
              <a:t>follow </a:t>
            </a:r>
            <a:endParaRPr lang="en-US" sz="2400" dirty="0">
              <a:solidFill>
                <a:schemeClr val="bg1"/>
              </a:solidFill>
              <a:latin typeface="Times New Roman" pitchFamily="18" charset="0"/>
              <a:cs typeface="Times New Roman" pitchFamily="18" charset="0"/>
            </a:endParaRPr>
          </a:p>
          <a:p>
            <a:pPr>
              <a:defRPr/>
            </a:pPr>
            <a:r>
              <a:rPr lang="en-US" sz="2400" dirty="0" err="1" smtClean="0">
                <a:solidFill>
                  <a:srgbClr val="FFFF00"/>
                </a:solidFill>
                <a:latin typeface="Palatino Linotype" pitchFamily="18" charset="0"/>
                <a:cs typeface="Times New Roman" pitchFamily="18" charset="0"/>
              </a:rPr>
              <a:t>ἀσθενέω</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ἀσθενήσω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ἠσθένησα </a:t>
            </a:r>
            <a:r>
              <a:rPr lang="en-US" sz="2400" dirty="0" smtClean="0">
                <a:solidFill>
                  <a:schemeClr val="bg1"/>
                </a:solidFill>
                <a:latin typeface="Times New Roman" pitchFamily="18" charset="0"/>
                <a:cs typeface="Times New Roman" pitchFamily="18" charset="0"/>
              </a:rPr>
              <a:t>be </a:t>
            </a:r>
            <a:r>
              <a:rPr lang="en-US" sz="2400" dirty="0">
                <a:solidFill>
                  <a:schemeClr val="bg1"/>
                </a:solidFill>
                <a:latin typeface="Times New Roman" pitchFamily="18" charset="0"/>
                <a:cs typeface="Times New Roman" pitchFamily="18" charset="0"/>
              </a:rPr>
              <a:t>sick, be weak</a:t>
            </a:r>
            <a:r>
              <a:rPr lang="el-GR" sz="2400" dirty="0">
                <a:solidFill>
                  <a:schemeClr val="bg1"/>
                </a:solidFill>
                <a:latin typeface="Times New Roman" pitchFamily="18" charset="0"/>
                <a:cs typeface="Times New Roman" pitchFamily="18" charset="0"/>
              </a:rPr>
              <a:t> </a:t>
            </a:r>
          </a:p>
          <a:p>
            <a:pPr>
              <a:defRPr/>
            </a:pPr>
            <a:r>
              <a:rPr lang="el-GR" sz="2400" dirty="0" smtClean="0">
                <a:solidFill>
                  <a:srgbClr val="FFFF00"/>
                </a:solidFill>
                <a:latin typeface="Palatino Linotype" pitchFamily="18" charset="0"/>
                <a:cs typeface="Times New Roman" pitchFamily="18" charset="0"/>
              </a:rPr>
              <a:t>βλασφημέω</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βλασφημήσω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ἐβλασφήμησα </a:t>
            </a:r>
            <a:r>
              <a:rPr lang="en-US" sz="2400" dirty="0">
                <a:solidFill>
                  <a:schemeClr val="bg1"/>
                </a:solidFill>
                <a:latin typeface="Times New Roman" pitchFamily="18" charset="0"/>
                <a:cs typeface="Times New Roman" pitchFamily="18" charset="0"/>
              </a:rPr>
              <a:t>blaspheme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δέω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ἔδησα </a:t>
            </a:r>
            <a:r>
              <a:rPr lang="en-US" sz="2400" dirty="0">
                <a:solidFill>
                  <a:schemeClr val="bg1"/>
                </a:solidFill>
                <a:latin typeface="Times New Roman" pitchFamily="18" charset="0"/>
                <a:cs typeface="Times New Roman" pitchFamily="18" charset="0"/>
              </a:rPr>
              <a:t>bind </a:t>
            </a:r>
          </a:p>
          <a:p>
            <a:pPr>
              <a:defRPr/>
            </a:pPr>
            <a:r>
              <a:rPr lang="el-GR" sz="2400" dirty="0" smtClean="0">
                <a:solidFill>
                  <a:srgbClr val="FFFF00"/>
                </a:solidFill>
                <a:latin typeface="Palatino Linotype" pitchFamily="18" charset="0"/>
                <a:cs typeface="Times New Roman" pitchFamily="18" charset="0"/>
              </a:rPr>
              <a:t>διακονέω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διακονήσω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ἐδιακόνησα </a:t>
            </a:r>
            <a:r>
              <a:rPr lang="en-US" sz="2400" dirty="0" smtClean="0">
                <a:solidFill>
                  <a:schemeClr val="bg1"/>
                </a:solidFill>
                <a:latin typeface="Times New Roman" pitchFamily="18" charset="0"/>
                <a:cs typeface="Times New Roman" pitchFamily="18" charset="0"/>
              </a:rPr>
              <a:t>serve </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εὐλογέω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εὐλογήσω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εὐλόγησα </a:t>
            </a:r>
            <a:r>
              <a:rPr lang="en-US" sz="2400" dirty="0" smtClean="0">
                <a:solidFill>
                  <a:schemeClr val="bg1"/>
                </a:solidFill>
                <a:latin typeface="Times New Roman" pitchFamily="18" charset="0"/>
                <a:cs typeface="Times New Roman" pitchFamily="18" charset="0"/>
              </a:rPr>
              <a:t>bless</a:t>
            </a:r>
            <a:r>
              <a:rPr lang="en-US" sz="2400" dirty="0">
                <a:solidFill>
                  <a:schemeClr val="bg1"/>
                </a:solidFill>
                <a:latin typeface="Times New Roman" pitchFamily="18" charset="0"/>
                <a:cs typeface="Times New Roman" pitchFamily="18" charset="0"/>
              </a:rPr>
              <a:t>, praise </a:t>
            </a:r>
            <a:endParaRPr lang="en-US"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εὐχαριστέω</a:t>
            </a:r>
            <a:r>
              <a:rPr lang="en-US" sz="2400" dirty="0">
                <a:solidFill>
                  <a:schemeClr val="bg1"/>
                </a:solidFill>
                <a:latin typeface="Times New Roman" pitchFamily="18" charset="0"/>
                <a:cs typeface="Times New Roman" pitchFamily="18" charset="0"/>
              </a:rPr>
              <a:t>,</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εὐχαριστήσω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ηὐ</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or </a:t>
            </a:r>
            <a:r>
              <a:rPr lang="el-GR" sz="2400" dirty="0" smtClean="0">
                <a:solidFill>
                  <a:srgbClr val="FFFF00"/>
                </a:solidFill>
                <a:latin typeface="Palatino Linotype" pitchFamily="18" charset="0"/>
                <a:cs typeface="Times New Roman" pitchFamily="18" charset="0"/>
              </a:rPr>
              <a:t>εὐ</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χαρίστησα</a:t>
            </a:r>
            <a:r>
              <a:rPr lang="en-US" sz="2400" dirty="0" smtClean="0">
                <a:solidFill>
                  <a:schemeClr val="bg1"/>
                </a:solidFill>
                <a:latin typeface="Times New Roman" pitchFamily="18" charset="0"/>
                <a:cs typeface="Times New Roman" pitchFamily="18" charset="0"/>
              </a:rPr>
              <a:t> give thanks</a:t>
            </a:r>
            <a:endParaRPr lang="en-US"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26549336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76400"/>
            <a:ext cx="8229600" cy="4800600"/>
          </a:xfrm>
        </p:spPr>
        <p:txBody>
          <a:bodyPr rtlCol="0">
            <a:normAutofit lnSpcReduction="10000"/>
          </a:bodyPr>
          <a:lstStyle/>
          <a:p>
            <a:pPr>
              <a:buNone/>
              <a:defRPr/>
            </a:pPr>
            <a:r>
              <a:rPr lang="en-US" sz="2800" b="1" dirty="0" smtClean="0">
                <a:solidFill>
                  <a:srgbClr val="FFFF00"/>
                </a:solidFill>
                <a:latin typeface="Times New Roman" pitchFamily="18" charset="0"/>
                <a:cs typeface="Times New Roman" pitchFamily="18" charset="0"/>
              </a:rPr>
              <a:t>New Testament Vocabulary </a:t>
            </a:r>
            <a:r>
              <a:rPr lang="en-US" sz="2400" dirty="0" smtClean="0">
                <a:solidFill>
                  <a:schemeClr val="bg1"/>
                </a:solidFill>
                <a:latin typeface="Times New Roman" pitchFamily="18" charset="0"/>
                <a:cs typeface="Times New Roman" pitchFamily="18" charset="0"/>
              </a:rPr>
              <a:t>(stems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ε</a:t>
            </a:r>
            <a:r>
              <a:rPr lang="el-GR" sz="2400" dirty="0" smtClean="0">
                <a:solidFill>
                  <a:schemeClr val="bg1"/>
                </a:solidFill>
                <a:latin typeface="Times New Roman" pitchFamily="18" charset="0"/>
                <a:cs typeface="Times New Roman" pitchFamily="18" charset="0"/>
              </a:rPr>
              <a:t>)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ζητέω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ζητήσω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ἐζήτησα</a:t>
            </a:r>
            <a:r>
              <a:rPr lang="en-US" sz="2400" dirty="0">
                <a:solidFill>
                  <a:schemeClr val="bg1"/>
                </a:solidFill>
                <a:latin typeface="Times New Roman" pitchFamily="18" charset="0"/>
                <a:cs typeface="Times New Roman" pitchFamily="18" charset="0"/>
              </a:rPr>
              <a:t> seek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θέλω</a:t>
            </a:r>
            <a:r>
              <a:rPr lang="el-GR" sz="2400" dirty="0">
                <a:solidFill>
                  <a:schemeClr val="bg1"/>
                </a:solidFill>
                <a:latin typeface="Times New Roman" pitchFamily="18" charset="0"/>
                <a:cs typeface="Times New Roman" pitchFamily="18" charset="0"/>
              </a:rPr>
              <a:t>,</a:t>
            </a:r>
            <a:r>
              <a:rPr lang="en-US"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θελήσω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ἠθέλησα </a:t>
            </a:r>
            <a:r>
              <a:rPr lang="en-US" sz="2400" dirty="0">
                <a:solidFill>
                  <a:schemeClr val="bg1"/>
                </a:solidFill>
                <a:latin typeface="Times New Roman" pitchFamily="18" charset="0"/>
                <a:cs typeface="Times New Roman" pitchFamily="18" charset="0"/>
              </a:rPr>
              <a:t>want </a:t>
            </a:r>
            <a:endParaRPr lang="el-GR"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θεωρέω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θεωήσω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ἐθεώρησα</a:t>
            </a:r>
            <a:r>
              <a:rPr lang="en-US" sz="2400" dirty="0">
                <a:solidFill>
                  <a:schemeClr val="bg1"/>
                </a:solidFill>
                <a:latin typeface="Times New Roman" pitchFamily="18" charset="0"/>
                <a:cs typeface="Times New Roman" pitchFamily="18" charset="0"/>
              </a:rPr>
              <a:t> watch, observe </a:t>
            </a:r>
            <a:endParaRPr lang="el-GR" sz="2400" b="1" dirty="0">
              <a:solidFill>
                <a:srgbClr val="FFFF00"/>
              </a:solidFill>
              <a:latin typeface="Palatino Linotype"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καλέω</a:t>
            </a:r>
            <a:r>
              <a:rPr lang="en-US"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καλῶ</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ἐκάλησα </a:t>
            </a:r>
            <a:r>
              <a:rPr lang="en-US" sz="2400" dirty="0">
                <a:solidFill>
                  <a:schemeClr val="bg1"/>
                </a:solidFill>
                <a:latin typeface="Times New Roman" pitchFamily="18" charset="0"/>
                <a:cs typeface="Times New Roman" pitchFamily="18" charset="0"/>
                <a:sym typeface="Wingdings" pitchFamily="2" charset="2"/>
              </a:rPr>
              <a:t>call </a:t>
            </a:r>
            <a:endParaRPr lang="el-GR" sz="2400" dirty="0">
              <a:solidFill>
                <a:srgbClr val="FFFF00"/>
              </a:solidFill>
              <a:latin typeface="Palatino Linotype" pitchFamily="18" charset="0"/>
              <a:cs typeface="Times New Roman" pitchFamily="18" charset="0"/>
            </a:endParaRPr>
          </a:p>
          <a:p>
            <a:pPr lvl="1">
              <a:defRPr/>
            </a:pPr>
            <a:r>
              <a:rPr lang="el-GR" sz="2000" dirty="0">
                <a:solidFill>
                  <a:srgbClr val="FFFF00"/>
                </a:solidFill>
                <a:latin typeface="Palatino Linotype" pitchFamily="18" charset="0"/>
                <a:cs typeface="Times New Roman" pitchFamily="18" charset="0"/>
              </a:rPr>
              <a:t>παρακαλέω</a:t>
            </a:r>
            <a:r>
              <a:rPr lang="en-US" sz="2000" dirty="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sym typeface="Wingdings" pitchFamily="2" charset="2"/>
              </a:rPr>
              <a:t>beg, encourage </a:t>
            </a:r>
            <a:endParaRPr lang="el-GR" sz="20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κατοικέω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κατοικήσω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κατῴκησα</a:t>
            </a:r>
            <a:r>
              <a:rPr lang="en-US" sz="2400" dirty="0">
                <a:solidFill>
                  <a:schemeClr val="bg1"/>
                </a:solidFill>
                <a:latin typeface="Times New Roman" pitchFamily="18" charset="0"/>
                <a:cs typeface="Times New Roman" pitchFamily="18" charset="0"/>
              </a:rPr>
              <a:t> inhabit, settle </a:t>
            </a:r>
            <a:endParaRPr lang="en-US"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κρατέω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κρατήσω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ἐκράτησα </a:t>
            </a:r>
            <a:r>
              <a:rPr lang="en-US" sz="2400" dirty="0">
                <a:solidFill>
                  <a:schemeClr val="bg1"/>
                </a:solidFill>
                <a:latin typeface="Times New Roman" pitchFamily="18" charset="0"/>
                <a:cs typeface="Times New Roman" pitchFamily="18" charset="0"/>
              </a:rPr>
              <a:t>rule over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λαλέω</a:t>
            </a:r>
            <a:r>
              <a:rPr lang="en-US" sz="2400" dirty="0">
                <a:solidFill>
                  <a:schemeClr val="bg1"/>
                </a:solidFill>
                <a:latin typeface="Times New Roman" pitchFamily="18" charset="0"/>
                <a:cs typeface="Times New Roman" pitchFamily="18" charset="0"/>
              </a:rPr>
              <a:t>,</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λαλήσω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ἐλάλησα </a:t>
            </a:r>
            <a:r>
              <a:rPr lang="en-US" sz="2400" dirty="0">
                <a:solidFill>
                  <a:schemeClr val="bg1"/>
                </a:solidFill>
                <a:latin typeface="Times New Roman" pitchFamily="18" charset="0"/>
                <a:cs typeface="Times New Roman" pitchFamily="18" charset="0"/>
              </a:rPr>
              <a:t>talk, babble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μαρτυρέω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μαρτυρήσω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ἐμαρτύρησα</a:t>
            </a:r>
            <a:r>
              <a:rPr lang="en-US" sz="2400" dirty="0" smtClean="0">
                <a:solidFill>
                  <a:schemeClr val="bg1"/>
                </a:solidFill>
                <a:latin typeface="Times New Roman" pitchFamily="18" charset="0"/>
                <a:cs typeface="Times New Roman" pitchFamily="18" charset="0"/>
              </a:rPr>
              <a:t> witness </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μέλλω</a:t>
            </a:r>
            <a:r>
              <a:rPr lang="en-US" sz="2400" dirty="0">
                <a:solidFill>
                  <a:schemeClr val="bg1"/>
                </a:solidFill>
                <a:latin typeface="Times New Roman" pitchFamily="18" charset="0"/>
                <a:cs typeface="Times New Roman" pitchFamily="18" charset="0"/>
              </a:rPr>
              <a:t>,</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μελλήσω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ἐμέλλησα </a:t>
            </a:r>
            <a:r>
              <a:rPr lang="en-US" sz="2400" dirty="0">
                <a:solidFill>
                  <a:schemeClr val="bg1"/>
                </a:solidFill>
                <a:latin typeface="Times New Roman" pitchFamily="18" charset="0"/>
                <a:cs typeface="Times New Roman" pitchFamily="18" charset="0"/>
              </a:rPr>
              <a:t>intend, be about </a:t>
            </a:r>
            <a:r>
              <a:rPr lang="en-US" sz="2400" dirty="0" smtClean="0">
                <a:solidFill>
                  <a:schemeClr val="bg1"/>
                </a:solidFill>
                <a:latin typeface="Times New Roman" pitchFamily="18" charset="0"/>
                <a:cs typeface="Times New Roman" pitchFamily="18" charset="0"/>
              </a:rPr>
              <a:t>to</a:t>
            </a: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1286351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8762</TotalTime>
  <Words>3585</Words>
  <Application>Microsoft Office PowerPoint</Application>
  <PresentationFormat>On-screen Show (4:3)</PresentationFormat>
  <Paragraphs>495</Paragraphs>
  <Slides>49</Slides>
  <Notes>49</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Ancient Greek for Everyone: A New Digital Resource for Beginning Greek </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739</cp:revision>
  <cp:lastPrinted>2013-10-21T16:46:21Z</cp:lastPrinted>
  <dcterms:created xsi:type="dcterms:W3CDTF">2012-08-17T18:41:45Z</dcterms:created>
  <dcterms:modified xsi:type="dcterms:W3CDTF">2013-10-28T22:00:23Z</dcterms:modified>
</cp:coreProperties>
</file>